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3" r:id="rId11"/>
  </p:sldIdLst>
  <p:sldSz cx="18288000" cy="10287000"/>
  <p:notesSz cx="6858000" cy="9144000"/>
  <p:embeddedFontLst>
    <p:embeddedFont>
      <p:font typeface="Cagliostro" panose="02020500000000000000" charset="0"/>
      <p:regular r:id="rId12"/>
    </p:embeddedFont>
    <p:embeddedFont>
      <p:font typeface="Cinzel Decorative Bold" panose="02020500000000000000" charset="0"/>
      <p:regular r:id="rId13"/>
    </p:embeddedFont>
    <p:embeddedFont>
      <p:font typeface="華康流隸體" panose="03000709000000000000" pitchFamily="65" charset="-120"/>
      <p:regular r:id="rId14"/>
    </p:embeddedFont>
    <p:embeddedFont>
      <p:font typeface="華康超黑體" panose="020B0C09000000000000" pitchFamily="49" charset="-120"/>
      <p:regular r:id="rId15"/>
    </p:embeddedFont>
    <p:embeddedFont>
      <p:font typeface="華康儷特圓" panose="020F0809000000000000" pitchFamily="49" charset="-12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5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6.sv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sv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1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0.svg"/><Relationship Id="rId5" Type="http://schemas.openxmlformats.org/officeDocument/2006/relationships/image" Target="../media/image16.svg"/><Relationship Id="rId10" Type="http://schemas.openxmlformats.org/officeDocument/2006/relationships/image" Target="../media/image39.png"/><Relationship Id="rId4" Type="http://schemas.openxmlformats.org/officeDocument/2006/relationships/image" Target="../media/image15.png"/><Relationship Id="rId9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4.svg"/><Relationship Id="rId5" Type="http://schemas.openxmlformats.org/officeDocument/2006/relationships/image" Target="../media/image16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16.svg"/><Relationship Id="rId10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56.png"/><Relationship Id="rId5" Type="http://schemas.openxmlformats.org/officeDocument/2006/relationships/image" Target="../media/image54.svg"/><Relationship Id="rId10" Type="http://schemas.openxmlformats.org/officeDocument/2006/relationships/image" Target="../media/image55.png"/><Relationship Id="rId4" Type="http://schemas.openxmlformats.org/officeDocument/2006/relationships/image" Target="../media/image53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944689">
            <a:off x="-1942" y="741361"/>
            <a:ext cx="2380000" cy="4936162"/>
          </a:xfrm>
          <a:custGeom>
            <a:avLst/>
            <a:gdLst/>
            <a:ahLst/>
            <a:cxnLst/>
            <a:rect l="l" t="t" r="r" b="b"/>
            <a:pathLst>
              <a:path w="2380000" h="4936162">
                <a:moveTo>
                  <a:pt x="0" y="0"/>
                </a:moveTo>
                <a:lnTo>
                  <a:pt x="2379999" y="0"/>
                </a:lnTo>
                <a:lnTo>
                  <a:pt x="2379999" y="4936162"/>
                </a:lnTo>
                <a:lnTo>
                  <a:pt x="0" y="4936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488530">
            <a:off x="15838881" y="8034157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135818" flipH="1">
            <a:off x="16477957" y="5068371"/>
            <a:ext cx="2404829" cy="4987659"/>
          </a:xfrm>
          <a:custGeom>
            <a:avLst/>
            <a:gdLst/>
            <a:ahLst/>
            <a:cxnLst/>
            <a:rect l="l" t="t" r="r" b="b"/>
            <a:pathLst>
              <a:path w="2404829" h="4987659">
                <a:moveTo>
                  <a:pt x="2404829" y="0"/>
                </a:moveTo>
                <a:lnTo>
                  <a:pt x="0" y="0"/>
                </a:lnTo>
                <a:lnTo>
                  <a:pt x="0" y="4987659"/>
                </a:lnTo>
                <a:lnTo>
                  <a:pt x="2404829" y="4987659"/>
                </a:lnTo>
                <a:lnTo>
                  <a:pt x="24048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496816" y="1679991"/>
            <a:ext cx="11850073" cy="5795763"/>
          </a:xfrm>
          <a:custGeom>
            <a:avLst/>
            <a:gdLst/>
            <a:ahLst/>
            <a:cxnLst/>
            <a:rect l="l" t="t" r="r" b="b"/>
            <a:pathLst>
              <a:path w="11850073" h="5795763">
                <a:moveTo>
                  <a:pt x="0" y="0"/>
                </a:moveTo>
                <a:lnTo>
                  <a:pt x="11850073" y="0"/>
                </a:lnTo>
                <a:lnTo>
                  <a:pt x="11850073" y="5795763"/>
                </a:lnTo>
                <a:lnTo>
                  <a:pt x="0" y="57957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285550">
            <a:off x="13163977" y="1774619"/>
            <a:ext cx="2207272" cy="2086236"/>
          </a:xfrm>
          <a:custGeom>
            <a:avLst/>
            <a:gdLst/>
            <a:ahLst/>
            <a:cxnLst/>
            <a:rect l="l" t="t" r="r" b="b"/>
            <a:pathLst>
              <a:path w="2207272" h="2086236">
                <a:moveTo>
                  <a:pt x="0" y="0"/>
                </a:moveTo>
                <a:lnTo>
                  <a:pt x="2207272" y="0"/>
                </a:lnTo>
                <a:lnTo>
                  <a:pt x="2207272" y="2086236"/>
                </a:lnTo>
                <a:lnTo>
                  <a:pt x="0" y="2086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39018" y="3047868"/>
            <a:ext cx="10009964" cy="343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50"/>
              </a:lnSpc>
            </a:pPr>
            <a:r>
              <a:rPr lang="en-US" sz="11000" spc="319" dirty="0" err="1">
                <a:solidFill>
                  <a:srgbClr val="797A1D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免試入</a:t>
            </a:r>
            <a:r>
              <a:rPr lang="zh-TW" altLang="en-US" sz="11000" spc="319" dirty="0">
                <a:solidFill>
                  <a:srgbClr val="797A1D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學超額比序</a:t>
            </a:r>
            <a:r>
              <a:rPr lang="en-US" sz="11000" spc="319" dirty="0" err="1">
                <a:solidFill>
                  <a:srgbClr val="797A1D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說明</a:t>
            </a:r>
            <a:endParaRPr lang="en-US" sz="11000" spc="319" dirty="0">
              <a:solidFill>
                <a:srgbClr val="797A1D"/>
              </a:solidFill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</p:txBody>
      </p:sp>
      <p:sp>
        <p:nvSpPr>
          <p:cNvPr id="9" name="Freeform 9"/>
          <p:cNvSpPr/>
          <p:nvPr/>
        </p:nvSpPr>
        <p:spPr>
          <a:xfrm rot="5285550" flipV="1">
            <a:off x="2839980" y="5000604"/>
            <a:ext cx="2360814" cy="2231359"/>
          </a:xfrm>
          <a:custGeom>
            <a:avLst/>
            <a:gdLst/>
            <a:ahLst/>
            <a:cxnLst/>
            <a:rect l="l" t="t" r="r" b="b"/>
            <a:pathLst>
              <a:path w="2360814" h="2231359">
                <a:moveTo>
                  <a:pt x="0" y="2231359"/>
                </a:moveTo>
                <a:lnTo>
                  <a:pt x="2360813" y="2231359"/>
                </a:lnTo>
                <a:lnTo>
                  <a:pt x="2360813" y="0"/>
                </a:lnTo>
                <a:lnTo>
                  <a:pt x="0" y="0"/>
                </a:lnTo>
                <a:lnTo>
                  <a:pt x="0" y="223135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752737" y="7835550"/>
            <a:ext cx="8782526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endParaRPr lang="en-US" sz="4500" dirty="0">
              <a:solidFill>
                <a:srgbClr val="C4791C"/>
              </a:solidFill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C4791C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	</a:t>
            </a:r>
            <a:r>
              <a:rPr lang="zh-TW" altLang="en-US" sz="4500" dirty="0">
                <a:solidFill>
                  <a:srgbClr val="C4791C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 </a:t>
            </a:r>
            <a:endParaRPr lang="en-US" sz="4500" dirty="0">
              <a:solidFill>
                <a:srgbClr val="C4791C"/>
              </a:solidFill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</p:txBody>
      </p:sp>
      <p:sp>
        <p:nvSpPr>
          <p:cNvPr id="11" name="Freeform 11"/>
          <p:cNvSpPr/>
          <p:nvPr/>
        </p:nvSpPr>
        <p:spPr>
          <a:xfrm flipV="1">
            <a:off x="17061389" y="-1259031"/>
            <a:ext cx="5539640" cy="5669356"/>
          </a:xfrm>
          <a:custGeom>
            <a:avLst/>
            <a:gdLst/>
            <a:ahLst/>
            <a:cxnLst/>
            <a:rect l="l" t="t" r="r" b="b"/>
            <a:pathLst>
              <a:path w="5539640" h="5669356">
                <a:moveTo>
                  <a:pt x="0" y="5669356"/>
                </a:moveTo>
                <a:lnTo>
                  <a:pt x="5539640" y="5669356"/>
                </a:lnTo>
                <a:lnTo>
                  <a:pt x="5539640" y="0"/>
                </a:lnTo>
                <a:lnTo>
                  <a:pt x="0" y="0"/>
                </a:lnTo>
                <a:lnTo>
                  <a:pt x="0" y="566935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-4140456" y="5710261"/>
            <a:ext cx="5539640" cy="5669356"/>
          </a:xfrm>
          <a:custGeom>
            <a:avLst/>
            <a:gdLst/>
            <a:ahLst/>
            <a:cxnLst/>
            <a:rect l="l" t="t" r="r" b="b"/>
            <a:pathLst>
              <a:path w="5539640" h="5669356">
                <a:moveTo>
                  <a:pt x="5539641" y="0"/>
                </a:moveTo>
                <a:lnTo>
                  <a:pt x="0" y="0"/>
                </a:lnTo>
                <a:lnTo>
                  <a:pt x="0" y="5669356"/>
                </a:lnTo>
                <a:lnTo>
                  <a:pt x="5539641" y="5669356"/>
                </a:lnTo>
                <a:lnTo>
                  <a:pt x="553964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944689">
            <a:off x="-1942" y="741361"/>
            <a:ext cx="2380000" cy="4936162"/>
          </a:xfrm>
          <a:custGeom>
            <a:avLst/>
            <a:gdLst/>
            <a:ahLst/>
            <a:cxnLst/>
            <a:rect l="l" t="t" r="r" b="b"/>
            <a:pathLst>
              <a:path w="2380000" h="4936162">
                <a:moveTo>
                  <a:pt x="0" y="0"/>
                </a:moveTo>
                <a:lnTo>
                  <a:pt x="2379999" y="0"/>
                </a:lnTo>
                <a:lnTo>
                  <a:pt x="2379999" y="4936162"/>
                </a:lnTo>
                <a:lnTo>
                  <a:pt x="0" y="4936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488530">
            <a:off x="15838881" y="8034157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135818" flipH="1">
            <a:off x="16477957" y="5068371"/>
            <a:ext cx="2404829" cy="4987659"/>
          </a:xfrm>
          <a:custGeom>
            <a:avLst/>
            <a:gdLst/>
            <a:ahLst/>
            <a:cxnLst/>
            <a:rect l="l" t="t" r="r" b="b"/>
            <a:pathLst>
              <a:path w="2404829" h="4987659">
                <a:moveTo>
                  <a:pt x="2404829" y="0"/>
                </a:moveTo>
                <a:lnTo>
                  <a:pt x="0" y="0"/>
                </a:lnTo>
                <a:lnTo>
                  <a:pt x="0" y="4987659"/>
                </a:lnTo>
                <a:lnTo>
                  <a:pt x="2404829" y="4987659"/>
                </a:lnTo>
                <a:lnTo>
                  <a:pt x="24048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33593" y="2245536"/>
            <a:ext cx="13436137" cy="6409714"/>
          </a:xfrm>
          <a:custGeom>
            <a:avLst/>
            <a:gdLst/>
            <a:ahLst/>
            <a:cxnLst/>
            <a:rect l="l" t="t" r="r" b="b"/>
            <a:pathLst>
              <a:path w="11850073" h="5795763">
                <a:moveTo>
                  <a:pt x="0" y="0"/>
                </a:moveTo>
                <a:lnTo>
                  <a:pt x="11850073" y="0"/>
                </a:lnTo>
                <a:lnTo>
                  <a:pt x="11850073" y="5795763"/>
                </a:lnTo>
                <a:lnTo>
                  <a:pt x="0" y="57957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285550">
            <a:off x="12507170" y="1144113"/>
            <a:ext cx="2207272" cy="2086236"/>
          </a:xfrm>
          <a:custGeom>
            <a:avLst/>
            <a:gdLst/>
            <a:ahLst/>
            <a:cxnLst/>
            <a:rect l="l" t="t" r="r" b="b"/>
            <a:pathLst>
              <a:path w="2207272" h="2086236">
                <a:moveTo>
                  <a:pt x="0" y="0"/>
                </a:moveTo>
                <a:lnTo>
                  <a:pt x="2207272" y="0"/>
                </a:lnTo>
                <a:lnTo>
                  <a:pt x="2207272" y="2086236"/>
                </a:lnTo>
                <a:lnTo>
                  <a:pt x="0" y="2086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285550" flipV="1">
            <a:off x="3489507" y="7518732"/>
            <a:ext cx="2360814" cy="2231359"/>
          </a:xfrm>
          <a:custGeom>
            <a:avLst/>
            <a:gdLst/>
            <a:ahLst/>
            <a:cxnLst/>
            <a:rect l="l" t="t" r="r" b="b"/>
            <a:pathLst>
              <a:path w="2360814" h="2231359">
                <a:moveTo>
                  <a:pt x="0" y="2231359"/>
                </a:moveTo>
                <a:lnTo>
                  <a:pt x="2360813" y="2231359"/>
                </a:lnTo>
                <a:lnTo>
                  <a:pt x="2360813" y="0"/>
                </a:lnTo>
                <a:lnTo>
                  <a:pt x="0" y="0"/>
                </a:lnTo>
                <a:lnTo>
                  <a:pt x="0" y="223135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V="1">
            <a:off x="17061389" y="-1259031"/>
            <a:ext cx="5539640" cy="5669356"/>
          </a:xfrm>
          <a:custGeom>
            <a:avLst/>
            <a:gdLst/>
            <a:ahLst/>
            <a:cxnLst/>
            <a:rect l="l" t="t" r="r" b="b"/>
            <a:pathLst>
              <a:path w="5539640" h="5669356">
                <a:moveTo>
                  <a:pt x="0" y="5669356"/>
                </a:moveTo>
                <a:lnTo>
                  <a:pt x="5539640" y="5669356"/>
                </a:lnTo>
                <a:lnTo>
                  <a:pt x="5539640" y="0"/>
                </a:lnTo>
                <a:lnTo>
                  <a:pt x="0" y="0"/>
                </a:lnTo>
                <a:lnTo>
                  <a:pt x="0" y="566935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-4140456" y="5710261"/>
            <a:ext cx="5539640" cy="5669356"/>
          </a:xfrm>
          <a:custGeom>
            <a:avLst/>
            <a:gdLst/>
            <a:ahLst/>
            <a:cxnLst/>
            <a:rect l="l" t="t" r="r" b="b"/>
            <a:pathLst>
              <a:path w="5539640" h="5669356">
                <a:moveTo>
                  <a:pt x="5539641" y="0"/>
                </a:moveTo>
                <a:lnTo>
                  <a:pt x="0" y="0"/>
                </a:lnTo>
                <a:lnTo>
                  <a:pt x="0" y="5669356"/>
                </a:lnTo>
                <a:lnTo>
                  <a:pt x="5539641" y="5669356"/>
                </a:lnTo>
                <a:lnTo>
                  <a:pt x="553964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150A541E-E8DC-42D2-9A13-19C1461C2DEF}"/>
              </a:ext>
            </a:extLst>
          </p:cNvPr>
          <p:cNvSpPr txBox="1"/>
          <p:nvPr/>
        </p:nvSpPr>
        <p:spPr>
          <a:xfrm>
            <a:off x="3049466" y="3069651"/>
            <a:ext cx="12266734" cy="3824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8800" spc="227" dirty="0">
                <a:solidFill>
                  <a:schemeClr val="accent5">
                    <a:lumMod val="75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國三目標</a:t>
            </a:r>
            <a:endParaRPr lang="en-US" altLang="zh-TW" sz="8800" spc="227" dirty="0">
              <a:solidFill>
                <a:schemeClr val="accent5">
                  <a:lumMod val="75000"/>
                </a:schemeClr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8800" spc="227" dirty="0">
                <a:solidFill>
                  <a:schemeClr val="accent5">
                    <a:lumMod val="75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獲得超額比序</a:t>
            </a:r>
            <a:r>
              <a:rPr lang="en-US" altLang="zh-TW" sz="8800" spc="227">
                <a:solidFill>
                  <a:schemeClr val="accent5">
                    <a:lumMod val="75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____</a:t>
            </a:r>
            <a:r>
              <a:rPr lang="zh-TW" altLang="en-US" sz="8800" spc="227">
                <a:solidFill>
                  <a:schemeClr val="accent5">
                    <a:lumMod val="75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分</a:t>
            </a:r>
            <a:endParaRPr lang="en-US" sz="8800" spc="227" dirty="0">
              <a:solidFill>
                <a:schemeClr val="accent5">
                  <a:lumMod val="75000"/>
                </a:schemeClr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631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737731" y="342449"/>
            <a:ext cx="2675553" cy="2550160"/>
          </a:xfrm>
          <a:custGeom>
            <a:avLst/>
            <a:gdLst/>
            <a:ahLst/>
            <a:cxnLst/>
            <a:rect l="l" t="t" r="r" b="b"/>
            <a:pathLst>
              <a:path w="2675553" h="2550160">
                <a:moveTo>
                  <a:pt x="2675553" y="0"/>
                </a:moveTo>
                <a:lnTo>
                  <a:pt x="0" y="0"/>
                </a:lnTo>
                <a:lnTo>
                  <a:pt x="0" y="2550159"/>
                </a:lnTo>
                <a:lnTo>
                  <a:pt x="2675553" y="2550159"/>
                </a:lnTo>
                <a:lnTo>
                  <a:pt x="26755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1398"/>
            </a:stretch>
          </a:blipFill>
        </p:spPr>
      </p:sp>
      <p:sp>
        <p:nvSpPr>
          <p:cNvPr id="5" name="Freeform 5"/>
          <p:cNvSpPr/>
          <p:nvPr/>
        </p:nvSpPr>
        <p:spPr>
          <a:xfrm rot="-394180" flipH="1">
            <a:off x="17224758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1678929" y="0"/>
                </a:moveTo>
                <a:lnTo>
                  <a:pt x="0" y="0"/>
                </a:lnTo>
                <a:lnTo>
                  <a:pt x="0" y="3329774"/>
                </a:lnTo>
                <a:lnTo>
                  <a:pt x="1678929" y="3329774"/>
                </a:lnTo>
                <a:lnTo>
                  <a:pt x="16789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514113" y="9905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15817" y="74251"/>
            <a:ext cx="7839852" cy="10176598"/>
          </a:xfrm>
          <a:custGeom>
            <a:avLst/>
            <a:gdLst/>
            <a:ahLst/>
            <a:cxnLst/>
            <a:rect l="l" t="t" r="r" b="b"/>
            <a:pathLst>
              <a:path w="7839852" h="10176598">
                <a:moveTo>
                  <a:pt x="0" y="0"/>
                </a:moveTo>
                <a:lnTo>
                  <a:pt x="7839852" y="0"/>
                </a:lnTo>
                <a:lnTo>
                  <a:pt x="7839852" y="10176598"/>
                </a:lnTo>
                <a:lnTo>
                  <a:pt x="0" y="101765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66650" y="1790700"/>
            <a:ext cx="3272558" cy="390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1"/>
              </a:lnSpc>
            </a:pPr>
            <a:r>
              <a:rPr lang="en-US" sz="6161" spc="178" dirty="0" err="1">
                <a:solidFill>
                  <a:srgbClr val="797A1D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超額比序積分說明</a:t>
            </a:r>
            <a:endParaRPr lang="en-US" sz="6161" spc="178" dirty="0">
              <a:solidFill>
                <a:srgbClr val="797A1D"/>
              </a:solidFill>
              <a:latin typeface="華康儷特圓" panose="020F0809000000000000" pitchFamily="49" charset="-120"/>
              <a:ea typeface="華康儷特圓" panose="020F0809000000000000" pitchFamily="49" charset="-120"/>
            </a:endParaRPr>
          </a:p>
          <a:p>
            <a:pPr algn="ctr">
              <a:lnSpc>
                <a:spcPts val="7701"/>
              </a:lnSpc>
            </a:pPr>
            <a:endParaRPr lang="en-US" sz="6161" spc="178" dirty="0">
              <a:solidFill>
                <a:srgbClr val="797A1D"/>
              </a:solidFill>
              <a:latin typeface="華康儷特圓" panose="020F0809000000000000" pitchFamily="49" charset="-120"/>
              <a:ea typeface="華康儷特圓" panose="020F0809000000000000" pitchFamily="49" charset="-120"/>
            </a:endParaRPr>
          </a:p>
          <a:p>
            <a:pPr algn="ctr">
              <a:lnSpc>
                <a:spcPts val="7701"/>
              </a:lnSpc>
            </a:pPr>
            <a:endParaRPr lang="en-US" sz="6161" spc="178" dirty="0">
              <a:solidFill>
                <a:srgbClr val="797A1D"/>
              </a:solidFill>
              <a:latin typeface="華康儷特圓" panose="020F0809000000000000" pitchFamily="49" charset="-120"/>
              <a:ea typeface="華康儷特圓" panose="020F0809000000000000" pitchFamily="49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39283" y="232044"/>
            <a:ext cx="11605086" cy="2238583"/>
            <a:chOff x="0" y="0"/>
            <a:chExt cx="3056484" cy="5895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89586"/>
            </a:xfrm>
            <a:custGeom>
              <a:avLst/>
              <a:gdLst/>
              <a:ahLst/>
              <a:cxnLst/>
              <a:rect l="l" t="t" r="r" b="b"/>
              <a:pathLst>
                <a:path w="3056484" h="589586">
                  <a:moveTo>
                    <a:pt x="2853284" y="0"/>
                  </a:moveTo>
                  <a:cubicBezTo>
                    <a:pt x="2965508" y="0"/>
                    <a:pt x="3056484" y="131983"/>
                    <a:pt x="3056484" y="294793"/>
                  </a:cubicBezTo>
                  <a:cubicBezTo>
                    <a:pt x="3056484" y="457602"/>
                    <a:pt x="2965508" y="589586"/>
                    <a:pt x="2853284" y="589586"/>
                  </a:cubicBezTo>
                  <a:lnTo>
                    <a:pt x="203200" y="589586"/>
                  </a:lnTo>
                  <a:cubicBezTo>
                    <a:pt x="90976" y="589586"/>
                    <a:pt x="0" y="457602"/>
                    <a:pt x="0" y="294793"/>
                  </a:cubicBezTo>
                  <a:cubicBezTo>
                    <a:pt x="0" y="1319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6276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060369" y="10000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339092" y="28926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07008" y="3191829"/>
            <a:ext cx="3980943" cy="2142001"/>
            <a:chOff x="-9806" y="-17444"/>
            <a:chExt cx="403727" cy="30353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3921" cy="208280"/>
            </a:xfrm>
            <a:custGeom>
              <a:avLst/>
              <a:gdLst/>
              <a:ahLst/>
              <a:cxnLst/>
              <a:rect l="l" t="t" r="r" b="b"/>
              <a:pathLst>
                <a:path w="393921" h="208280">
                  <a:moveTo>
                    <a:pt x="104140" y="0"/>
                  </a:moveTo>
                  <a:lnTo>
                    <a:pt x="289781" y="0"/>
                  </a:lnTo>
                  <a:cubicBezTo>
                    <a:pt x="317400" y="0"/>
                    <a:pt x="343889" y="10972"/>
                    <a:pt x="363419" y="30502"/>
                  </a:cubicBezTo>
                  <a:cubicBezTo>
                    <a:pt x="382949" y="50032"/>
                    <a:pt x="393921" y="76520"/>
                    <a:pt x="393921" y="104140"/>
                  </a:cubicBezTo>
                  <a:lnTo>
                    <a:pt x="393921" y="104140"/>
                  </a:lnTo>
                  <a:cubicBezTo>
                    <a:pt x="393921" y="131759"/>
                    <a:pt x="382949" y="158248"/>
                    <a:pt x="363419" y="177778"/>
                  </a:cubicBezTo>
                  <a:cubicBezTo>
                    <a:pt x="343889" y="197308"/>
                    <a:pt x="317400" y="208280"/>
                    <a:pt x="289781" y="208280"/>
                  </a:cubicBezTo>
                  <a:lnTo>
                    <a:pt x="104140" y="208280"/>
                  </a:lnTo>
                  <a:cubicBezTo>
                    <a:pt x="76520" y="208280"/>
                    <a:pt x="50032" y="197308"/>
                    <a:pt x="30502" y="177778"/>
                  </a:cubicBezTo>
                  <a:cubicBezTo>
                    <a:pt x="10972" y="158248"/>
                    <a:pt x="0" y="131759"/>
                    <a:pt x="0" y="104140"/>
                  </a:cubicBezTo>
                  <a:lnTo>
                    <a:pt x="0" y="104140"/>
                  </a:lnTo>
                  <a:cubicBezTo>
                    <a:pt x="0" y="76520"/>
                    <a:pt x="10972" y="50032"/>
                    <a:pt x="30502" y="30502"/>
                  </a:cubicBezTo>
                  <a:cubicBezTo>
                    <a:pt x="50032" y="10972"/>
                    <a:pt x="76520" y="0"/>
                    <a:pt x="104140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-9806" y="-17444"/>
              <a:ext cx="393921" cy="303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5400" dirty="0" err="1">
                  <a:solidFill>
                    <a:srgbClr val="C4791C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適性輔導</a:t>
              </a:r>
              <a:endParaRPr lang="en-US" sz="5400" dirty="0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endParaRPr>
            </a:p>
            <a:p>
              <a:pPr algn="ctr">
                <a:lnSpc>
                  <a:spcPts val="2659"/>
                </a:lnSpc>
              </a:pPr>
              <a:endParaRPr lang="en-US" sz="4599" dirty="0">
                <a:solidFill>
                  <a:srgbClr val="C4791C"/>
                </a:solidFill>
                <a:ea typeface="Cagliostro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4249629" y="102870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833233" y="8982386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178491" y="427648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385265" y="7726315"/>
            <a:ext cx="1243487" cy="2373413"/>
          </a:xfrm>
          <a:custGeom>
            <a:avLst/>
            <a:gdLst/>
            <a:ahLst/>
            <a:cxnLst/>
            <a:rect l="l" t="t" r="r" b="b"/>
            <a:pathLst>
              <a:path w="1243487" h="2373413">
                <a:moveTo>
                  <a:pt x="1243487" y="0"/>
                </a:moveTo>
                <a:lnTo>
                  <a:pt x="0" y="0"/>
                </a:lnTo>
                <a:lnTo>
                  <a:pt x="0" y="2373414"/>
                </a:lnTo>
                <a:lnTo>
                  <a:pt x="1243487" y="2373414"/>
                </a:lnTo>
                <a:lnTo>
                  <a:pt x="124348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3252338" y="2962361"/>
            <a:ext cx="3424046" cy="2371469"/>
            <a:chOff x="-1819" y="-41182"/>
            <a:chExt cx="394425" cy="303530"/>
          </a:xfrm>
        </p:grpSpPr>
        <p:sp>
          <p:nvSpPr>
            <p:cNvPr id="17" name="Freeform 17"/>
            <p:cNvSpPr/>
            <p:nvPr/>
          </p:nvSpPr>
          <p:spPr>
            <a:xfrm>
              <a:off x="-1315" y="-15299"/>
              <a:ext cx="393921" cy="208280"/>
            </a:xfrm>
            <a:custGeom>
              <a:avLst/>
              <a:gdLst/>
              <a:ahLst/>
              <a:cxnLst/>
              <a:rect l="l" t="t" r="r" b="b"/>
              <a:pathLst>
                <a:path w="393921" h="208280">
                  <a:moveTo>
                    <a:pt x="104140" y="0"/>
                  </a:moveTo>
                  <a:lnTo>
                    <a:pt x="289781" y="0"/>
                  </a:lnTo>
                  <a:cubicBezTo>
                    <a:pt x="317400" y="0"/>
                    <a:pt x="343889" y="10972"/>
                    <a:pt x="363419" y="30502"/>
                  </a:cubicBezTo>
                  <a:cubicBezTo>
                    <a:pt x="382949" y="50032"/>
                    <a:pt x="393921" y="76520"/>
                    <a:pt x="393921" y="104140"/>
                  </a:cubicBezTo>
                  <a:lnTo>
                    <a:pt x="393921" y="104140"/>
                  </a:lnTo>
                  <a:cubicBezTo>
                    <a:pt x="393921" y="131759"/>
                    <a:pt x="382949" y="158248"/>
                    <a:pt x="363419" y="177778"/>
                  </a:cubicBezTo>
                  <a:cubicBezTo>
                    <a:pt x="343889" y="197308"/>
                    <a:pt x="317400" y="208280"/>
                    <a:pt x="289781" y="208280"/>
                  </a:cubicBezTo>
                  <a:lnTo>
                    <a:pt x="104140" y="208280"/>
                  </a:lnTo>
                  <a:cubicBezTo>
                    <a:pt x="76520" y="208280"/>
                    <a:pt x="50032" y="197308"/>
                    <a:pt x="30502" y="177778"/>
                  </a:cubicBezTo>
                  <a:cubicBezTo>
                    <a:pt x="10972" y="158248"/>
                    <a:pt x="0" y="131759"/>
                    <a:pt x="0" y="104140"/>
                  </a:cubicBezTo>
                  <a:lnTo>
                    <a:pt x="0" y="104140"/>
                  </a:lnTo>
                  <a:cubicBezTo>
                    <a:pt x="0" y="76520"/>
                    <a:pt x="10972" y="50032"/>
                    <a:pt x="30502" y="30502"/>
                  </a:cubicBezTo>
                  <a:cubicBezTo>
                    <a:pt x="50032" y="10972"/>
                    <a:pt x="76520" y="0"/>
                    <a:pt x="104140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-1819" y="-41182"/>
              <a:ext cx="393921" cy="303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4800" dirty="0" err="1">
                  <a:solidFill>
                    <a:srgbClr val="C4791C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教育會考</a:t>
              </a:r>
              <a:endParaRPr lang="en-US" sz="4800" dirty="0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endParaRPr>
            </a:p>
            <a:p>
              <a:pPr algn="ctr">
                <a:lnSpc>
                  <a:spcPts val="2659"/>
                </a:lnSpc>
              </a:pPr>
              <a:endParaRPr lang="en-US" sz="4599" dirty="0">
                <a:solidFill>
                  <a:srgbClr val="C4791C"/>
                </a:solidFill>
                <a:ea typeface="Cagliostro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903902" y="2962362"/>
            <a:ext cx="4432482" cy="2395441"/>
            <a:chOff x="-5749" y="-31720"/>
            <a:chExt cx="534053" cy="303530"/>
          </a:xfrm>
        </p:grpSpPr>
        <p:sp>
          <p:nvSpPr>
            <p:cNvPr id="20" name="Freeform 20"/>
            <p:cNvSpPr/>
            <p:nvPr/>
          </p:nvSpPr>
          <p:spPr>
            <a:xfrm>
              <a:off x="-5749" y="-2644"/>
              <a:ext cx="533038" cy="208280"/>
            </a:xfrm>
            <a:custGeom>
              <a:avLst/>
              <a:gdLst/>
              <a:ahLst/>
              <a:cxnLst/>
              <a:rect l="l" t="t" r="r" b="b"/>
              <a:pathLst>
                <a:path w="533038" h="208280">
                  <a:moveTo>
                    <a:pt x="91685" y="0"/>
                  </a:moveTo>
                  <a:lnTo>
                    <a:pt x="441353" y="0"/>
                  </a:lnTo>
                  <a:cubicBezTo>
                    <a:pt x="491989" y="0"/>
                    <a:pt x="533038" y="41049"/>
                    <a:pt x="533038" y="91685"/>
                  </a:cubicBezTo>
                  <a:lnTo>
                    <a:pt x="533038" y="116594"/>
                  </a:lnTo>
                  <a:cubicBezTo>
                    <a:pt x="533038" y="167231"/>
                    <a:pt x="491989" y="208280"/>
                    <a:pt x="441353" y="208280"/>
                  </a:cubicBezTo>
                  <a:lnTo>
                    <a:pt x="91685" y="208280"/>
                  </a:lnTo>
                  <a:cubicBezTo>
                    <a:pt x="41049" y="208280"/>
                    <a:pt x="0" y="167231"/>
                    <a:pt x="0" y="116594"/>
                  </a:cubicBezTo>
                  <a:lnTo>
                    <a:pt x="0" y="91685"/>
                  </a:lnTo>
                  <a:cubicBezTo>
                    <a:pt x="0" y="41049"/>
                    <a:pt x="41049" y="0"/>
                    <a:pt x="91685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-4734" y="-31720"/>
              <a:ext cx="533038" cy="303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5400" dirty="0" err="1">
                  <a:solidFill>
                    <a:srgbClr val="C4791C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多元學習表現</a:t>
              </a:r>
              <a:endParaRPr lang="en-US" sz="5400" dirty="0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endParaRPr>
            </a:p>
            <a:p>
              <a:pPr algn="ctr">
                <a:lnSpc>
                  <a:spcPts val="2659"/>
                </a:lnSpc>
              </a:pPr>
              <a:endParaRPr lang="en-US" sz="4599" dirty="0">
                <a:solidFill>
                  <a:srgbClr val="C4791C"/>
                </a:solidFill>
                <a:ea typeface="Cagliostro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318960" y="3193505"/>
            <a:ext cx="1306119" cy="1379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527114" y="3262454"/>
            <a:ext cx="1306119" cy="1379836"/>
          </a:xfrm>
          <a:prstGeom prst="rect">
            <a:avLst/>
          </a:prstGeom>
        </p:spPr>
      </p:pic>
      <p:sp>
        <p:nvSpPr>
          <p:cNvPr id="24" name="Freeform 24"/>
          <p:cNvSpPr/>
          <p:nvPr/>
        </p:nvSpPr>
        <p:spPr>
          <a:xfrm rot="5400000" flipV="1">
            <a:off x="8417266" y="5407836"/>
            <a:ext cx="1266278" cy="737607"/>
          </a:xfrm>
          <a:custGeom>
            <a:avLst/>
            <a:gdLst/>
            <a:ahLst/>
            <a:cxnLst/>
            <a:rect l="l" t="t" r="r" b="b"/>
            <a:pathLst>
              <a:path w="1266278" h="737607">
                <a:moveTo>
                  <a:pt x="0" y="737607"/>
                </a:moveTo>
                <a:lnTo>
                  <a:pt x="1266278" y="737607"/>
                </a:lnTo>
                <a:lnTo>
                  <a:pt x="1266278" y="0"/>
                </a:lnTo>
                <a:lnTo>
                  <a:pt x="0" y="0"/>
                </a:lnTo>
                <a:lnTo>
                  <a:pt x="0" y="737607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3497028" y="258523"/>
            <a:ext cx="10541343" cy="1227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000" spc="232" dirty="0" err="1">
                <a:solidFill>
                  <a:srgbClr val="797A1D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超額比序</a:t>
            </a:r>
            <a:endParaRPr lang="en-US" sz="8000" spc="232" dirty="0">
              <a:solidFill>
                <a:srgbClr val="797A1D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7267369" y="6464444"/>
            <a:ext cx="3640352" cy="2198002"/>
            <a:chOff x="0" y="-18221"/>
            <a:chExt cx="393921" cy="29595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93921" cy="200706"/>
            </a:xfrm>
            <a:custGeom>
              <a:avLst/>
              <a:gdLst/>
              <a:ahLst/>
              <a:cxnLst/>
              <a:rect l="l" t="t" r="r" b="b"/>
              <a:pathLst>
                <a:path w="393921" h="200706">
                  <a:moveTo>
                    <a:pt x="100353" y="0"/>
                  </a:moveTo>
                  <a:lnTo>
                    <a:pt x="293568" y="0"/>
                  </a:lnTo>
                  <a:cubicBezTo>
                    <a:pt x="320183" y="0"/>
                    <a:pt x="345708" y="10573"/>
                    <a:pt x="364528" y="29393"/>
                  </a:cubicBezTo>
                  <a:cubicBezTo>
                    <a:pt x="383348" y="48213"/>
                    <a:pt x="393921" y="73738"/>
                    <a:pt x="393921" y="100353"/>
                  </a:cubicBezTo>
                  <a:lnTo>
                    <a:pt x="393921" y="100353"/>
                  </a:lnTo>
                  <a:cubicBezTo>
                    <a:pt x="393921" y="126968"/>
                    <a:pt x="383348" y="152493"/>
                    <a:pt x="364528" y="171313"/>
                  </a:cubicBezTo>
                  <a:cubicBezTo>
                    <a:pt x="345708" y="190133"/>
                    <a:pt x="320183" y="200706"/>
                    <a:pt x="293568" y="200706"/>
                  </a:cubicBezTo>
                  <a:lnTo>
                    <a:pt x="100353" y="200706"/>
                  </a:lnTo>
                  <a:cubicBezTo>
                    <a:pt x="73738" y="200706"/>
                    <a:pt x="48213" y="190133"/>
                    <a:pt x="29393" y="171313"/>
                  </a:cubicBezTo>
                  <a:cubicBezTo>
                    <a:pt x="10573" y="152493"/>
                    <a:pt x="0" y="126968"/>
                    <a:pt x="0" y="100353"/>
                  </a:cubicBezTo>
                  <a:lnTo>
                    <a:pt x="0" y="100353"/>
                  </a:lnTo>
                  <a:cubicBezTo>
                    <a:pt x="0" y="73738"/>
                    <a:pt x="10573" y="48213"/>
                    <a:pt x="29393" y="29393"/>
                  </a:cubicBezTo>
                  <a:cubicBezTo>
                    <a:pt x="48213" y="10573"/>
                    <a:pt x="73738" y="0"/>
                    <a:pt x="100353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18221"/>
              <a:ext cx="393921" cy="295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79"/>
                </a:lnSpc>
              </a:pPr>
              <a:r>
                <a:rPr lang="en-US" sz="6000" dirty="0" err="1">
                  <a:solidFill>
                    <a:srgbClr val="C4791C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總積分</a:t>
              </a:r>
              <a:endParaRPr lang="en-US" sz="6000" dirty="0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endParaRPr>
            </a:p>
            <a:p>
              <a:pPr algn="ctr">
                <a:lnSpc>
                  <a:spcPts val="3079"/>
                </a:lnSpc>
              </a:pPr>
              <a:endParaRPr lang="en-US" sz="5199" dirty="0">
                <a:solidFill>
                  <a:srgbClr val="C4791C"/>
                </a:solidFill>
                <a:ea typeface="Cagliostro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056685" y="1387821"/>
            <a:ext cx="9370283" cy="985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78"/>
              </a:lnSpc>
              <a:spcBef>
                <a:spcPct val="0"/>
              </a:spcBef>
            </a:pPr>
            <a:r>
              <a:rPr lang="en-US" sz="5698" dirty="0" err="1">
                <a:solidFill>
                  <a:srgbClr val="FF914D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實際報名人數</a:t>
            </a:r>
            <a:r>
              <a:rPr lang="en-US" sz="5698" dirty="0">
                <a:solidFill>
                  <a:srgbClr val="FF914D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&gt;</a:t>
            </a:r>
            <a:r>
              <a:rPr lang="en-US" sz="5698" dirty="0" err="1">
                <a:solidFill>
                  <a:srgbClr val="FF914D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招生人數</a:t>
            </a:r>
            <a:endParaRPr lang="en-US" sz="5698" dirty="0">
              <a:solidFill>
                <a:srgbClr val="FF914D"/>
              </a:solidFill>
              <a:latin typeface="華康儷特圓" panose="020F0809000000000000" pitchFamily="49" charset="-120"/>
              <a:ea typeface="華康儷特圓" panose="020F0809000000000000" pitchFamily="49" charset="-120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5719228" y="7529466"/>
            <a:ext cx="6849544" cy="3065321"/>
            <a:chOff x="-31655" y="-98066"/>
            <a:chExt cx="835637" cy="395810"/>
          </a:xfrm>
        </p:grpSpPr>
        <p:sp>
          <p:nvSpPr>
            <p:cNvPr id="31" name="Freeform 31"/>
            <p:cNvSpPr/>
            <p:nvPr/>
          </p:nvSpPr>
          <p:spPr>
            <a:xfrm>
              <a:off x="-31655" y="-9013"/>
              <a:ext cx="812800" cy="233885"/>
            </a:xfrm>
            <a:custGeom>
              <a:avLst/>
              <a:gdLst/>
              <a:ahLst/>
              <a:cxnLst/>
              <a:rect l="l" t="t" r="r" b="b"/>
              <a:pathLst>
                <a:path w="812800" h="233885">
                  <a:moveTo>
                    <a:pt x="48363" y="0"/>
                  </a:moveTo>
                  <a:lnTo>
                    <a:pt x="764437" y="0"/>
                  </a:lnTo>
                  <a:cubicBezTo>
                    <a:pt x="777263" y="0"/>
                    <a:pt x="789565" y="5095"/>
                    <a:pt x="798635" y="14165"/>
                  </a:cubicBezTo>
                  <a:cubicBezTo>
                    <a:pt x="807705" y="23235"/>
                    <a:pt x="812800" y="35537"/>
                    <a:pt x="812800" y="48363"/>
                  </a:cubicBezTo>
                  <a:lnTo>
                    <a:pt x="812800" y="185522"/>
                  </a:lnTo>
                  <a:cubicBezTo>
                    <a:pt x="812800" y="198349"/>
                    <a:pt x="807705" y="210650"/>
                    <a:pt x="798635" y="219720"/>
                  </a:cubicBezTo>
                  <a:cubicBezTo>
                    <a:pt x="789565" y="228790"/>
                    <a:pt x="777263" y="233885"/>
                    <a:pt x="764437" y="233885"/>
                  </a:cubicBezTo>
                  <a:lnTo>
                    <a:pt x="48363" y="233885"/>
                  </a:lnTo>
                  <a:cubicBezTo>
                    <a:pt x="35537" y="233885"/>
                    <a:pt x="23235" y="228790"/>
                    <a:pt x="14165" y="219720"/>
                  </a:cubicBezTo>
                  <a:cubicBezTo>
                    <a:pt x="5095" y="210650"/>
                    <a:pt x="0" y="198349"/>
                    <a:pt x="0" y="185522"/>
                  </a:cubicBezTo>
                  <a:lnTo>
                    <a:pt x="0" y="48363"/>
                  </a:lnTo>
                  <a:cubicBezTo>
                    <a:pt x="0" y="35537"/>
                    <a:pt x="5095" y="23235"/>
                    <a:pt x="14165" y="14165"/>
                  </a:cubicBezTo>
                  <a:cubicBezTo>
                    <a:pt x="23235" y="5095"/>
                    <a:pt x="35537" y="0"/>
                    <a:pt x="48363" y="0"/>
                  </a:cubicBezTo>
                  <a:close/>
                </a:path>
              </a:pathLst>
            </a:custGeom>
            <a:solidFill>
              <a:srgbClr val="00206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-8818" y="-98066"/>
              <a:ext cx="812800" cy="395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619"/>
                </a:lnSpc>
              </a:pPr>
              <a:r>
                <a:rPr lang="en-US" sz="8299" dirty="0" err="1">
                  <a:solidFill>
                    <a:srgbClr val="FF0000"/>
                  </a:solidFill>
                  <a:latin typeface="華康超黑體" panose="020B0C09000000000000" pitchFamily="49" charset="-120"/>
                  <a:ea typeface="華康超黑體" panose="020B0C09000000000000" pitchFamily="49" charset="-120"/>
                </a:rPr>
                <a:t>比</a:t>
              </a:r>
              <a:r>
                <a:rPr lang="en-US" sz="8299" dirty="0" err="1">
                  <a:solidFill>
                    <a:srgbClr val="FFFFF1"/>
                  </a:solidFill>
                  <a:latin typeface="華康超黑體" panose="020B0C09000000000000" pitchFamily="49" charset="-120"/>
                  <a:ea typeface="華康超黑體" panose="020B0C09000000000000" pitchFamily="49" charset="-120"/>
                </a:rPr>
                <a:t>總積分</a:t>
              </a:r>
              <a:endParaRPr lang="en-US" sz="8299" dirty="0">
                <a:solidFill>
                  <a:srgbClr val="FFFFF1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6460804" y="8844062"/>
            <a:ext cx="2172757" cy="1872521"/>
          </a:xfrm>
          <a:custGeom>
            <a:avLst/>
            <a:gdLst/>
            <a:ahLst/>
            <a:cxnLst/>
            <a:rect l="l" t="t" r="r" b="b"/>
            <a:pathLst>
              <a:path w="2172757" h="1872521">
                <a:moveTo>
                  <a:pt x="0" y="0"/>
                </a:moveTo>
                <a:lnTo>
                  <a:pt x="2172757" y="0"/>
                </a:lnTo>
                <a:lnTo>
                  <a:pt x="2172757" y="1872521"/>
                </a:lnTo>
                <a:lnTo>
                  <a:pt x="0" y="18725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92688" y="300090"/>
            <a:ext cx="11605086" cy="2055776"/>
            <a:chOff x="0" y="0"/>
            <a:chExt cx="3056484" cy="5414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41439"/>
            </a:xfrm>
            <a:custGeom>
              <a:avLst/>
              <a:gdLst/>
              <a:ahLst/>
              <a:cxnLst/>
              <a:rect l="l" t="t" r="r" b="b"/>
              <a:pathLst>
                <a:path w="3056484" h="541439">
                  <a:moveTo>
                    <a:pt x="2853284" y="0"/>
                  </a:moveTo>
                  <a:cubicBezTo>
                    <a:pt x="2965508" y="0"/>
                    <a:pt x="3056484" y="121205"/>
                    <a:pt x="3056484" y="270719"/>
                  </a:cubicBezTo>
                  <a:cubicBezTo>
                    <a:pt x="3056484" y="420234"/>
                    <a:pt x="2965508" y="541439"/>
                    <a:pt x="2853284" y="541439"/>
                  </a:cubicBezTo>
                  <a:lnTo>
                    <a:pt x="203200" y="541439"/>
                  </a:lnTo>
                  <a:cubicBezTo>
                    <a:pt x="90976" y="541439"/>
                    <a:pt x="0" y="420234"/>
                    <a:pt x="0" y="270719"/>
                  </a:cubicBezTo>
                  <a:cubicBezTo>
                    <a:pt x="0" y="12120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79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514113" y="9905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81330" flipH="1">
            <a:off x="15244019" y="-317945"/>
            <a:ext cx="4326943" cy="3940031"/>
          </a:xfrm>
          <a:custGeom>
            <a:avLst/>
            <a:gdLst/>
            <a:ahLst/>
            <a:cxnLst/>
            <a:rect l="l" t="t" r="r" b="b"/>
            <a:pathLst>
              <a:path w="4326943" h="3940031">
                <a:moveTo>
                  <a:pt x="4326943" y="0"/>
                </a:moveTo>
                <a:lnTo>
                  <a:pt x="0" y="0"/>
                </a:lnTo>
                <a:lnTo>
                  <a:pt x="0" y="3940030"/>
                </a:lnTo>
                <a:lnTo>
                  <a:pt x="4326943" y="3940030"/>
                </a:lnTo>
                <a:lnTo>
                  <a:pt x="432694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481330">
            <a:off x="-338683" y="8013188"/>
            <a:ext cx="2734766" cy="2490225"/>
          </a:xfrm>
          <a:custGeom>
            <a:avLst/>
            <a:gdLst/>
            <a:ahLst/>
            <a:cxnLst/>
            <a:rect l="l" t="t" r="r" b="b"/>
            <a:pathLst>
              <a:path w="2734766" h="2490225">
                <a:moveTo>
                  <a:pt x="0" y="0"/>
                </a:moveTo>
                <a:lnTo>
                  <a:pt x="2734766" y="0"/>
                </a:lnTo>
                <a:lnTo>
                  <a:pt x="2734766" y="2490224"/>
                </a:lnTo>
                <a:lnTo>
                  <a:pt x="0" y="24902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516968" y="681866"/>
            <a:ext cx="10489597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000" spc="232" dirty="0" err="1">
                <a:solidFill>
                  <a:srgbClr val="797A1D"/>
                </a:solidFill>
                <a:latin typeface="Cinzel Decorative Bold"/>
                <a:ea typeface="Cinzel Decorative Bold"/>
              </a:rPr>
              <a:t>適性輔導</a:t>
            </a:r>
            <a:r>
              <a:rPr lang="en-US" sz="8000" spc="232" dirty="0">
                <a:solidFill>
                  <a:srgbClr val="797A1D"/>
                </a:solidFill>
                <a:latin typeface="Cinzel Decorative Bold"/>
                <a:ea typeface="Cinzel Decorative Bold"/>
              </a:rPr>
              <a:t> 32分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56465" y="6609400"/>
            <a:ext cx="7501935" cy="2602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 dirty="0" err="1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生涯規劃</a:t>
            </a:r>
            <a:r>
              <a:rPr lang="en-US" sz="5199" dirty="0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(上限6分)</a:t>
            </a:r>
          </a:p>
          <a:p>
            <a:pPr algn="just">
              <a:lnSpc>
                <a:spcPts val="6719"/>
              </a:lnSpc>
            </a:pPr>
            <a:r>
              <a:rPr lang="en-US" sz="4799" dirty="0" err="1">
                <a:solidFill>
                  <a:srgbClr val="000000"/>
                </a:solidFill>
                <a:ea typeface="Cagliostro"/>
              </a:rPr>
              <a:t>家長、導師、輔導老師建議</a:t>
            </a:r>
            <a:endParaRPr lang="en-US" sz="4799" dirty="0">
              <a:solidFill>
                <a:srgbClr val="000000"/>
              </a:solidFill>
              <a:ea typeface="Cagliostro"/>
            </a:endParaRPr>
          </a:p>
          <a:p>
            <a:pPr algn="just">
              <a:lnSpc>
                <a:spcPts val="6719"/>
              </a:lnSpc>
            </a:pPr>
            <a:r>
              <a:rPr lang="zh-TW" altLang="en-US" sz="4799" dirty="0">
                <a:solidFill>
                  <a:srgbClr val="000000"/>
                </a:solidFill>
                <a:ea typeface="Cagliostro"/>
              </a:rPr>
              <a:t>生涯手冊</a:t>
            </a:r>
            <a:endParaRPr lang="en-US" sz="4799" dirty="0">
              <a:solidFill>
                <a:srgbClr val="000000"/>
              </a:solidFill>
              <a:ea typeface="Cagliostro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627290" y="3364926"/>
            <a:ext cx="790701" cy="790701"/>
          </a:xfrm>
          <a:custGeom>
            <a:avLst/>
            <a:gdLst/>
            <a:ahLst/>
            <a:cxnLst/>
            <a:rect l="l" t="t" r="r" b="b"/>
            <a:pathLst>
              <a:path w="790701" h="790701">
                <a:moveTo>
                  <a:pt x="0" y="0"/>
                </a:moveTo>
                <a:lnTo>
                  <a:pt x="790702" y="0"/>
                </a:lnTo>
                <a:lnTo>
                  <a:pt x="790702" y="790701"/>
                </a:lnTo>
                <a:lnTo>
                  <a:pt x="0" y="7907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417992" y="3353703"/>
            <a:ext cx="5734975" cy="2622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dirty="0" err="1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畢業資格</a:t>
            </a:r>
            <a:r>
              <a:rPr lang="en-US" sz="5199" dirty="0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(上限6分)</a:t>
            </a:r>
            <a:r>
              <a:rPr lang="en-US" sz="5199" dirty="0">
                <a:solidFill>
                  <a:srgbClr val="00000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 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Cagliostro"/>
                <a:ea typeface="Cagliostro"/>
              </a:rPr>
              <a:t>符合畢業資格6分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Cagliostro"/>
                <a:ea typeface="Cagliostro"/>
              </a:rPr>
              <a:t>符合修業資格2分</a:t>
            </a:r>
          </a:p>
        </p:txBody>
      </p:sp>
      <p:sp>
        <p:nvSpPr>
          <p:cNvPr id="15" name="Freeform 15"/>
          <p:cNvSpPr/>
          <p:nvPr/>
        </p:nvSpPr>
        <p:spPr>
          <a:xfrm>
            <a:off x="1627290" y="6588358"/>
            <a:ext cx="790701" cy="790701"/>
          </a:xfrm>
          <a:custGeom>
            <a:avLst/>
            <a:gdLst/>
            <a:ahLst/>
            <a:cxnLst/>
            <a:rect l="l" t="t" r="r" b="b"/>
            <a:pathLst>
              <a:path w="790701" h="790701">
                <a:moveTo>
                  <a:pt x="0" y="0"/>
                </a:moveTo>
                <a:lnTo>
                  <a:pt x="790702" y="0"/>
                </a:lnTo>
                <a:lnTo>
                  <a:pt x="790702" y="790701"/>
                </a:lnTo>
                <a:lnTo>
                  <a:pt x="0" y="7907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875947" y="3403600"/>
            <a:ext cx="5734975" cy="176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dirty="0" err="1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志願序</a:t>
            </a:r>
            <a:r>
              <a:rPr lang="en-US" sz="5199" dirty="0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(上限15分)</a:t>
            </a:r>
            <a:r>
              <a:rPr lang="en-US" sz="5199" dirty="0">
                <a:solidFill>
                  <a:srgbClr val="00000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 </a:t>
            </a:r>
          </a:p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Cagliostro"/>
                <a:ea typeface="Cagliostro"/>
              </a:rPr>
              <a:t>       可填30志願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267374" y="3448953"/>
            <a:ext cx="790701" cy="790701"/>
          </a:xfrm>
          <a:custGeom>
            <a:avLst/>
            <a:gdLst/>
            <a:ahLst/>
            <a:cxnLst/>
            <a:rect l="l" t="t" r="r" b="b"/>
            <a:pathLst>
              <a:path w="790701" h="790701">
                <a:moveTo>
                  <a:pt x="0" y="0"/>
                </a:moveTo>
                <a:lnTo>
                  <a:pt x="790701" y="0"/>
                </a:lnTo>
                <a:lnTo>
                  <a:pt x="790701" y="790702"/>
                </a:lnTo>
                <a:lnTo>
                  <a:pt x="0" y="7907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1139077" y="6493108"/>
            <a:ext cx="5734975" cy="2622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dirty="0" err="1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就近入學</a:t>
            </a:r>
            <a:r>
              <a:rPr lang="en-US" sz="5199" dirty="0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(上限5分)</a:t>
            </a:r>
            <a:r>
              <a:rPr lang="en-US" sz="5199" dirty="0">
                <a:solidFill>
                  <a:srgbClr val="00000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 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ea typeface="Cagliostro"/>
              </a:rPr>
              <a:t>符合就近入學</a:t>
            </a:r>
            <a:endParaRPr lang="en-US" sz="4800" dirty="0">
              <a:solidFill>
                <a:srgbClr val="000000"/>
              </a:solidFill>
              <a:ea typeface="Cagliostro"/>
            </a:endParaRP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Cagliostro"/>
                <a:ea typeface="Cagliostro"/>
              </a:rPr>
              <a:t>(</a:t>
            </a:r>
            <a:r>
              <a:rPr lang="en-US" sz="4800" dirty="0" err="1">
                <a:solidFill>
                  <a:srgbClr val="000000"/>
                </a:solidFill>
                <a:latin typeface="Cagliostro"/>
                <a:ea typeface="Cagliostro"/>
              </a:rPr>
              <a:t>桃連區及共同學區</a:t>
            </a:r>
            <a:r>
              <a:rPr lang="en-US" sz="4800" dirty="0">
                <a:solidFill>
                  <a:srgbClr val="000000"/>
                </a:solidFill>
                <a:latin typeface="Cagliostro"/>
                <a:ea typeface="Cagliostro"/>
              </a:rPr>
              <a:t>)</a:t>
            </a:r>
          </a:p>
        </p:txBody>
      </p:sp>
      <p:sp>
        <p:nvSpPr>
          <p:cNvPr id="19" name="Freeform 19"/>
          <p:cNvSpPr/>
          <p:nvPr/>
        </p:nvSpPr>
        <p:spPr>
          <a:xfrm>
            <a:off x="10324779" y="6541722"/>
            <a:ext cx="790701" cy="790701"/>
          </a:xfrm>
          <a:custGeom>
            <a:avLst/>
            <a:gdLst/>
            <a:ahLst/>
            <a:cxnLst/>
            <a:rect l="l" t="t" r="r" b="b"/>
            <a:pathLst>
              <a:path w="790701" h="790701">
                <a:moveTo>
                  <a:pt x="0" y="0"/>
                </a:moveTo>
                <a:lnTo>
                  <a:pt x="790701" y="0"/>
                </a:lnTo>
                <a:lnTo>
                  <a:pt x="790701" y="790701"/>
                </a:lnTo>
                <a:lnTo>
                  <a:pt x="0" y="7907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6460804" y="8844062"/>
            <a:ext cx="2172757" cy="1872521"/>
          </a:xfrm>
          <a:custGeom>
            <a:avLst/>
            <a:gdLst/>
            <a:ahLst/>
            <a:cxnLst/>
            <a:rect l="l" t="t" r="r" b="b"/>
            <a:pathLst>
              <a:path w="2172757" h="1872521">
                <a:moveTo>
                  <a:pt x="0" y="0"/>
                </a:moveTo>
                <a:lnTo>
                  <a:pt x="2172757" y="0"/>
                </a:lnTo>
                <a:lnTo>
                  <a:pt x="2172757" y="1872521"/>
                </a:lnTo>
                <a:lnTo>
                  <a:pt x="0" y="18725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92688" y="300090"/>
            <a:ext cx="11605086" cy="1675537"/>
            <a:chOff x="0" y="0"/>
            <a:chExt cx="3056484" cy="4412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441294"/>
            </a:xfrm>
            <a:custGeom>
              <a:avLst/>
              <a:gdLst/>
              <a:ahLst/>
              <a:cxnLst/>
              <a:rect l="l" t="t" r="r" b="b"/>
              <a:pathLst>
                <a:path w="3056484" h="441294">
                  <a:moveTo>
                    <a:pt x="2853284" y="0"/>
                  </a:moveTo>
                  <a:cubicBezTo>
                    <a:pt x="2965508" y="0"/>
                    <a:pt x="3056484" y="98787"/>
                    <a:pt x="3056484" y="220647"/>
                  </a:cubicBezTo>
                  <a:cubicBezTo>
                    <a:pt x="3056484" y="342507"/>
                    <a:pt x="2965508" y="441294"/>
                    <a:pt x="2853284" y="441294"/>
                  </a:cubicBezTo>
                  <a:lnTo>
                    <a:pt x="203200" y="441294"/>
                  </a:lnTo>
                  <a:cubicBezTo>
                    <a:pt x="90976" y="441294"/>
                    <a:pt x="0" y="342507"/>
                    <a:pt x="0" y="220647"/>
                  </a:cubicBezTo>
                  <a:cubicBezTo>
                    <a:pt x="0" y="9878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479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514113" y="9905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81330" flipH="1">
            <a:off x="15739058" y="-266895"/>
            <a:ext cx="4326943" cy="3940031"/>
          </a:xfrm>
          <a:custGeom>
            <a:avLst/>
            <a:gdLst/>
            <a:ahLst/>
            <a:cxnLst/>
            <a:rect l="l" t="t" r="r" b="b"/>
            <a:pathLst>
              <a:path w="4326943" h="3940031">
                <a:moveTo>
                  <a:pt x="4326943" y="0"/>
                </a:moveTo>
                <a:lnTo>
                  <a:pt x="0" y="0"/>
                </a:lnTo>
                <a:lnTo>
                  <a:pt x="0" y="3940030"/>
                </a:lnTo>
                <a:lnTo>
                  <a:pt x="4326943" y="3940030"/>
                </a:lnTo>
                <a:lnTo>
                  <a:pt x="432694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0840" y="4762499"/>
            <a:ext cx="788360" cy="873861"/>
          </a:xfrm>
          <a:custGeom>
            <a:avLst/>
            <a:gdLst/>
            <a:ahLst/>
            <a:cxnLst/>
            <a:rect l="l" t="t" r="r" b="b"/>
            <a:pathLst>
              <a:path w="985722" h="985722">
                <a:moveTo>
                  <a:pt x="0" y="0"/>
                </a:moveTo>
                <a:lnTo>
                  <a:pt x="985722" y="0"/>
                </a:lnTo>
                <a:lnTo>
                  <a:pt x="985722" y="985722"/>
                </a:lnTo>
                <a:lnTo>
                  <a:pt x="0" y="9857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59907" y="2259117"/>
            <a:ext cx="788361" cy="873861"/>
          </a:xfrm>
          <a:custGeom>
            <a:avLst/>
            <a:gdLst/>
            <a:ahLst/>
            <a:cxnLst/>
            <a:rect l="l" t="t" r="r" b="b"/>
            <a:pathLst>
              <a:path w="956655" h="956655">
                <a:moveTo>
                  <a:pt x="0" y="0"/>
                </a:moveTo>
                <a:lnTo>
                  <a:pt x="956655" y="0"/>
                </a:lnTo>
                <a:lnTo>
                  <a:pt x="956655" y="956655"/>
                </a:lnTo>
                <a:lnTo>
                  <a:pt x="0" y="9566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516968" y="681866"/>
            <a:ext cx="10489597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000" spc="232">
                <a:solidFill>
                  <a:srgbClr val="797A1D"/>
                </a:solidFill>
                <a:latin typeface="Cinzel Decorative Bold"/>
                <a:ea typeface="Cinzel Decorative Bold"/>
              </a:rPr>
              <a:t>多元學習表現35分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6562" y="4637767"/>
            <a:ext cx="13760894" cy="5483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6"/>
              </a:lnSpc>
            </a:pPr>
            <a:r>
              <a:rPr lang="en-US" sz="4870" dirty="0" err="1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品德表現</a:t>
            </a:r>
            <a:r>
              <a:rPr lang="en-US" sz="4870" dirty="0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(上限10分)</a:t>
            </a:r>
          </a:p>
          <a:p>
            <a:pPr algn="just">
              <a:lnSpc>
                <a:spcPts val="7104"/>
              </a:lnSpc>
            </a:pPr>
            <a:r>
              <a:rPr lang="en-US" sz="4496" dirty="0">
                <a:solidFill>
                  <a:srgbClr val="000000"/>
                </a:solidFill>
                <a:latin typeface="Cagliostro"/>
                <a:ea typeface="Cagliostro"/>
              </a:rPr>
              <a:t>(1)銷過後，無記過或二次警告以下者得6分(上限6分)</a:t>
            </a:r>
          </a:p>
          <a:p>
            <a:pPr algn="just">
              <a:lnSpc>
                <a:spcPts val="7104"/>
              </a:lnSpc>
            </a:pPr>
            <a:r>
              <a:rPr lang="en-US" sz="4496" dirty="0">
                <a:solidFill>
                  <a:srgbClr val="000000"/>
                </a:solidFill>
                <a:latin typeface="Cagliostro"/>
              </a:rPr>
              <a:t> </a:t>
            </a:r>
            <a:r>
              <a:rPr lang="en-US" sz="4496" dirty="0">
                <a:solidFill>
                  <a:srgbClr val="FF3131"/>
                </a:solidFill>
                <a:latin typeface="Cagliostro"/>
                <a:ea typeface="Cagliostro"/>
              </a:rPr>
              <a:t>※</a:t>
            </a:r>
            <a:r>
              <a:rPr lang="en-US" sz="4496" dirty="0" err="1">
                <a:solidFill>
                  <a:srgbClr val="FF3131"/>
                </a:solidFill>
                <a:latin typeface="Cagliostro"/>
                <a:ea typeface="Cagliostro"/>
              </a:rPr>
              <a:t>銷過後,三次警告得</a:t>
            </a:r>
            <a:r>
              <a:rPr lang="en-US" sz="4496" dirty="0">
                <a:solidFill>
                  <a:srgbClr val="FF3131"/>
                </a:solidFill>
                <a:latin typeface="Cagliostro"/>
                <a:ea typeface="Cagliostro"/>
              </a:rPr>
              <a:t> 0 分</a:t>
            </a:r>
          </a:p>
          <a:p>
            <a:pPr>
              <a:lnSpc>
                <a:spcPts val="7104"/>
              </a:lnSpc>
            </a:pPr>
            <a:r>
              <a:rPr lang="en-US" sz="4496" dirty="0">
                <a:solidFill>
                  <a:srgbClr val="000000"/>
                </a:solidFill>
                <a:latin typeface="Cagliostro"/>
                <a:ea typeface="Cagliostro"/>
              </a:rPr>
              <a:t>(2)功過相抵後，大功每次4.5分，小功每次1.5分，嘉獎每次0.5分(上限6分)  </a:t>
            </a:r>
            <a:r>
              <a:rPr lang="en-US" sz="4496" dirty="0">
                <a:solidFill>
                  <a:srgbClr val="FF3131"/>
                </a:solidFill>
                <a:latin typeface="Cagliostro"/>
              </a:rPr>
              <a:t>  </a:t>
            </a:r>
          </a:p>
          <a:p>
            <a:pPr algn="l">
              <a:lnSpc>
                <a:spcPts val="7104"/>
              </a:lnSpc>
            </a:pPr>
            <a:r>
              <a:rPr lang="en-US" sz="4496" dirty="0">
                <a:solidFill>
                  <a:srgbClr val="FF3131"/>
                </a:solidFill>
                <a:latin typeface="Cagliostro Bold"/>
              </a:rPr>
              <a:t>※</a:t>
            </a:r>
            <a:r>
              <a:rPr lang="en-US" sz="4496" dirty="0">
                <a:solidFill>
                  <a:srgbClr val="FF3131"/>
                </a:solidFill>
                <a:latin typeface="Cagliostro"/>
                <a:ea typeface="Cagliostro"/>
              </a:rPr>
              <a:t>功過相抵後，至少8次嘉獎得4分</a:t>
            </a:r>
            <a:endParaRPr lang="en-US" sz="4496" dirty="0">
              <a:solidFill>
                <a:srgbClr val="FF3131"/>
              </a:solidFill>
              <a:latin typeface="Cagliostr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09600" y="2264555"/>
            <a:ext cx="15769728" cy="1762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  <a:spcBef>
                <a:spcPct val="0"/>
              </a:spcBef>
            </a:pPr>
            <a:r>
              <a:rPr lang="en-US" sz="5199" dirty="0">
                <a:solidFill>
                  <a:srgbClr val="C4791C"/>
                </a:solidFill>
                <a:latin typeface="Cagliostro"/>
                <a:ea typeface="Cagliostro"/>
              </a:rPr>
              <a:t>     </a:t>
            </a:r>
            <a:r>
              <a:rPr lang="en-US" sz="5199" dirty="0" err="1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均衡學習</a:t>
            </a:r>
            <a:r>
              <a:rPr lang="en-US" sz="5199" dirty="0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(上限9分)</a:t>
            </a:r>
            <a:r>
              <a:rPr lang="en-US" sz="5199" dirty="0">
                <a:solidFill>
                  <a:srgbClr val="00000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 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Cagliostro"/>
              </a:rPr>
              <a:t>    </a:t>
            </a:r>
            <a:r>
              <a:rPr lang="en-US" sz="4800" dirty="0" err="1">
                <a:solidFill>
                  <a:srgbClr val="000000"/>
                </a:solidFill>
                <a:ea typeface="Cagliostro"/>
              </a:rPr>
              <a:t>健體、藝術、綜合、科技</a:t>
            </a:r>
            <a:r>
              <a:rPr lang="en-US" sz="4800" dirty="0" err="1">
                <a:solidFill>
                  <a:srgbClr val="FF3131"/>
                </a:solidFill>
                <a:ea typeface="Cagliostro"/>
              </a:rPr>
              <a:t>任三領域</a:t>
            </a:r>
            <a:r>
              <a:rPr lang="en-US" sz="4800" dirty="0" err="1">
                <a:solidFill>
                  <a:srgbClr val="000000"/>
                </a:solidFill>
                <a:ea typeface="Cagliostro"/>
              </a:rPr>
              <a:t>五學期平均成績及格</a:t>
            </a:r>
            <a:endParaRPr lang="en-US" sz="4800" dirty="0">
              <a:solidFill>
                <a:srgbClr val="000000"/>
              </a:solidFill>
              <a:ea typeface="Cagliost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6460804" y="8844062"/>
            <a:ext cx="2172757" cy="1872521"/>
          </a:xfrm>
          <a:custGeom>
            <a:avLst/>
            <a:gdLst/>
            <a:ahLst/>
            <a:cxnLst/>
            <a:rect l="l" t="t" r="r" b="b"/>
            <a:pathLst>
              <a:path w="2172757" h="1872521">
                <a:moveTo>
                  <a:pt x="0" y="0"/>
                </a:moveTo>
                <a:lnTo>
                  <a:pt x="2172757" y="0"/>
                </a:lnTo>
                <a:lnTo>
                  <a:pt x="2172757" y="1872521"/>
                </a:lnTo>
                <a:lnTo>
                  <a:pt x="0" y="18725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92688" y="300090"/>
            <a:ext cx="11605086" cy="1675537"/>
            <a:chOff x="0" y="0"/>
            <a:chExt cx="3056484" cy="4412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441294"/>
            </a:xfrm>
            <a:custGeom>
              <a:avLst/>
              <a:gdLst/>
              <a:ahLst/>
              <a:cxnLst/>
              <a:rect l="l" t="t" r="r" b="b"/>
              <a:pathLst>
                <a:path w="3056484" h="441294">
                  <a:moveTo>
                    <a:pt x="2853284" y="0"/>
                  </a:moveTo>
                  <a:cubicBezTo>
                    <a:pt x="2965508" y="0"/>
                    <a:pt x="3056484" y="98787"/>
                    <a:pt x="3056484" y="220647"/>
                  </a:cubicBezTo>
                  <a:cubicBezTo>
                    <a:pt x="3056484" y="342507"/>
                    <a:pt x="2965508" y="441294"/>
                    <a:pt x="2853284" y="441294"/>
                  </a:cubicBezTo>
                  <a:lnTo>
                    <a:pt x="203200" y="441294"/>
                  </a:lnTo>
                  <a:cubicBezTo>
                    <a:pt x="90976" y="441294"/>
                    <a:pt x="0" y="342507"/>
                    <a:pt x="0" y="220647"/>
                  </a:cubicBezTo>
                  <a:cubicBezTo>
                    <a:pt x="0" y="9878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479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514113" y="9905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81330" flipH="1">
            <a:off x="16257972" y="-191207"/>
            <a:ext cx="2622818" cy="2388287"/>
          </a:xfrm>
          <a:custGeom>
            <a:avLst/>
            <a:gdLst/>
            <a:ahLst/>
            <a:cxnLst/>
            <a:rect l="l" t="t" r="r" b="b"/>
            <a:pathLst>
              <a:path w="2622818" h="2388287">
                <a:moveTo>
                  <a:pt x="2622818" y="0"/>
                </a:moveTo>
                <a:lnTo>
                  <a:pt x="0" y="0"/>
                </a:lnTo>
                <a:lnTo>
                  <a:pt x="0" y="2388287"/>
                </a:lnTo>
                <a:lnTo>
                  <a:pt x="2622818" y="2388287"/>
                </a:lnTo>
                <a:lnTo>
                  <a:pt x="26228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12240" y="1880378"/>
            <a:ext cx="14117295" cy="250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5"/>
              </a:lnSpc>
              <a:spcBef>
                <a:spcPct val="0"/>
              </a:spcBef>
            </a:pPr>
            <a:r>
              <a:rPr lang="en-US" sz="4968" dirty="0">
                <a:solidFill>
                  <a:srgbClr val="C4791C"/>
                </a:solidFill>
                <a:latin typeface="Cagliostro"/>
                <a:ea typeface="Cagliostro"/>
              </a:rPr>
              <a:t>    </a:t>
            </a:r>
            <a:r>
              <a:rPr lang="en-US" sz="4968" dirty="0" err="1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服務表現</a:t>
            </a:r>
            <a:r>
              <a:rPr lang="en-US" sz="4968" dirty="0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(上限10分)</a:t>
            </a:r>
            <a:r>
              <a:rPr lang="en-US" sz="4968" dirty="0">
                <a:solidFill>
                  <a:srgbClr val="00000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 </a:t>
            </a:r>
          </a:p>
          <a:p>
            <a:pPr algn="just">
              <a:lnSpc>
                <a:spcPts val="6420"/>
              </a:lnSpc>
            </a:pPr>
            <a:r>
              <a:rPr lang="en-US" sz="4586" dirty="0">
                <a:solidFill>
                  <a:srgbClr val="000000"/>
                </a:solidFill>
                <a:latin typeface="Cagliostro"/>
              </a:rPr>
              <a:t>   </a:t>
            </a:r>
            <a:r>
              <a:rPr lang="en-US" sz="4586" dirty="0">
                <a:solidFill>
                  <a:srgbClr val="000000"/>
                </a:solidFill>
                <a:latin typeface="Cagliostro"/>
                <a:ea typeface="Cagliostro"/>
              </a:rPr>
              <a:t>(1)</a:t>
            </a:r>
            <a:r>
              <a:rPr lang="en-US" sz="4586" dirty="0" err="1">
                <a:solidFill>
                  <a:srgbClr val="000000"/>
                </a:solidFill>
                <a:latin typeface="Cagliostro"/>
                <a:ea typeface="Cagliostro"/>
              </a:rPr>
              <a:t>擔任幹部</a:t>
            </a:r>
            <a:r>
              <a:rPr lang="en-US" sz="4586" dirty="0">
                <a:solidFill>
                  <a:srgbClr val="000000"/>
                </a:solidFill>
                <a:latin typeface="Cagliostro"/>
                <a:ea typeface="Cagliostro"/>
              </a:rPr>
              <a:t>(1學期2分，上限4分)</a:t>
            </a:r>
          </a:p>
          <a:p>
            <a:pPr algn="just">
              <a:lnSpc>
                <a:spcPts val="6420"/>
              </a:lnSpc>
              <a:spcBef>
                <a:spcPct val="0"/>
              </a:spcBef>
            </a:pPr>
            <a:r>
              <a:rPr lang="en-US" sz="4586" dirty="0">
                <a:solidFill>
                  <a:srgbClr val="000000"/>
                </a:solidFill>
                <a:latin typeface="Cagliostro"/>
              </a:rPr>
              <a:t>   </a:t>
            </a:r>
            <a:r>
              <a:rPr lang="en-US" sz="4586" dirty="0">
                <a:solidFill>
                  <a:srgbClr val="000000"/>
                </a:solidFill>
                <a:latin typeface="Cagliostro"/>
                <a:ea typeface="Cagliostro"/>
              </a:rPr>
              <a:t>(2)</a:t>
            </a:r>
            <a:r>
              <a:rPr lang="en-US" sz="4586" dirty="0" err="1">
                <a:solidFill>
                  <a:srgbClr val="000000"/>
                </a:solidFill>
                <a:latin typeface="Cagliostro"/>
                <a:ea typeface="Cagliostro"/>
              </a:rPr>
              <a:t>志願服務學習時數</a:t>
            </a:r>
            <a:r>
              <a:rPr lang="en-US" sz="4586" dirty="0">
                <a:solidFill>
                  <a:srgbClr val="000000"/>
                </a:solidFill>
                <a:latin typeface="Cagliostro"/>
                <a:ea typeface="Cagliostro"/>
              </a:rPr>
              <a:t>(每小時0.3分)</a:t>
            </a:r>
          </a:p>
        </p:txBody>
      </p:sp>
      <p:sp>
        <p:nvSpPr>
          <p:cNvPr id="11" name="Freeform 11"/>
          <p:cNvSpPr/>
          <p:nvPr/>
        </p:nvSpPr>
        <p:spPr>
          <a:xfrm>
            <a:off x="417501" y="6611730"/>
            <a:ext cx="985740" cy="879894"/>
          </a:xfrm>
          <a:custGeom>
            <a:avLst/>
            <a:gdLst/>
            <a:ahLst/>
            <a:cxnLst/>
            <a:rect l="l" t="t" r="r" b="b"/>
            <a:pathLst>
              <a:path w="1023622" h="1023622">
                <a:moveTo>
                  <a:pt x="0" y="0"/>
                </a:moveTo>
                <a:lnTo>
                  <a:pt x="1023622" y="0"/>
                </a:lnTo>
                <a:lnTo>
                  <a:pt x="1023622" y="1023623"/>
                </a:lnTo>
                <a:lnTo>
                  <a:pt x="0" y="10236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17501" y="4782929"/>
            <a:ext cx="947858" cy="879894"/>
          </a:xfrm>
          <a:custGeom>
            <a:avLst/>
            <a:gdLst/>
            <a:ahLst/>
            <a:cxnLst/>
            <a:rect l="l" t="t" r="r" b="b"/>
            <a:pathLst>
              <a:path w="1061505" h="1061505">
                <a:moveTo>
                  <a:pt x="0" y="0"/>
                </a:moveTo>
                <a:lnTo>
                  <a:pt x="1061505" y="0"/>
                </a:lnTo>
                <a:lnTo>
                  <a:pt x="1061505" y="1061504"/>
                </a:lnTo>
                <a:lnTo>
                  <a:pt x="0" y="10615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17501" y="1935991"/>
            <a:ext cx="947858" cy="919530"/>
          </a:xfrm>
          <a:custGeom>
            <a:avLst/>
            <a:gdLst/>
            <a:ahLst/>
            <a:cxnLst/>
            <a:rect l="l" t="t" r="r" b="b"/>
            <a:pathLst>
              <a:path w="1065242" h="1065242">
                <a:moveTo>
                  <a:pt x="0" y="0"/>
                </a:moveTo>
                <a:lnTo>
                  <a:pt x="1065242" y="0"/>
                </a:lnTo>
                <a:lnTo>
                  <a:pt x="1065242" y="1065242"/>
                </a:lnTo>
                <a:lnTo>
                  <a:pt x="0" y="10652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79619" y="8311373"/>
            <a:ext cx="985740" cy="931982"/>
          </a:xfrm>
          <a:custGeom>
            <a:avLst/>
            <a:gdLst/>
            <a:ahLst/>
            <a:cxnLst/>
            <a:rect l="l" t="t" r="r" b="b"/>
            <a:pathLst>
              <a:path w="1073551" h="1073551">
                <a:moveTo>
                  <a:pt x="0" y="0"/>
                </a:moveTo>
                <a:lnTo>
                  <a:pt x="1073552" y="0"/>
                </a:lnTo>
                <a:lnTo>
                  <a:pt x="1073552" y="1073551"/>
                </a:lnTo>
                <a:lnTo>
                  <a:pt x="0" y="10735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301377" y="2428156"/>
            <a:ext cx="7834223" cy="2263967"/>
          </a:xfrm>
          <a:custGeom>
            <a:avLst/>
            <a:gdLst/>
            <a:ahLst/>
            <a:cxnLst/>
            <a:rect l="l" t="t" r="r" b="b"/>
            <a:pathLst>
              <a:path w="7834223" h="2263967">
                <a:moveTo>
                  <a:pt x="0" y="0"/>
                </a:moveTo>
                <a:lnTo>
                  <a:pt x="7834223" y="0"/>
                </a:lnTo>
                <a:lnTo>
                  <a:pt x="7834223" y="2263967"/>
                </a:lnTo>
                <a:lnTo>
                  <a:pt x="0" y="226396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2948" t="-2285" r="-4692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516968" y="681866"/>
            <a:ext cx="10489597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000" spc="232" dirty="0">
                <a:solidFill>
                  <a:srgbClr val="797A1D"/>
                </a:solidFill>
                <a:latin typeface="Cinzel Decorative Bold"/>
                <a:ea typeface="Cinzel Decorative Bold"/>
              </a:rPr>
              <a:t>多元學習表現35分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40383" y="4596873"/>
            <a:ext cx="5120078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dirty="0" err="1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體適能</a:t>
            </a:r>
            <a:r>
              <a:rPr lang="en-US" sz="5199" dirty="0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(上限6分)</a:t>
            </a:r>
            <a:r>
              <a:rPr lang="en-US" sz="5199" dirty="0">
                <a:solidFill>
                  <a:srgbClr val="00000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 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ea typeface="Cagliostro"/>
              </a:rPr>
              <a:t>單項達門檻標準者</a:t>
            </a:r>
            <a:endParaRPr lang="en-US" sz="4800" dirty="0">
              <a:solidFill>
                <a:srgbClr val="000000"/>
              </a:solidFill>
              <a:ea typeface="Cagliostr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40383" y="6525152"/>
            <a:ext cx="14310299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  <a:spcBef>
                <a:spcPct val="0"/>
              </a:spcBef>
            </a:pPr>
            <a:r>
              <a:rPr lang="en-US" sz="5199" dirty="0" err="1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才藝表現</a:t>
            </a:r>
            <a:r>
              <a:rPr lang="en-US" sz="5199" dirty="0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(上限5分)</a:t>
            </a:r>
            <a:r>
              <a:rPr lang="en-US" sz="5199" dirty="0">
                <a:solidFill>
                  <a:srgbClr val="00000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 </a:t>
            </a:r>
            <a:r>
              <a:rPr lang="en-US" sz="5199" dirty="0">
                <a:solidFill>
                  <a:srgbClr val="004AAD"/>
                </a:solidFill>
                <a:latin typeface="Cagliostro"/>
                <a:ea typeface="Cagliostro"/>
              </a:rPr>
              <a:t>--&gt;</a:t>
            </a:r>
            <a:r>
              <a:rPr lang="en-US" sz="5199" dirty="0" err="1">
                <a:solidFill>
                  <a:srgbClr val="004AAD"/>
                </a:solidFill>
                <a:latin typeface="Cagliostro"/>
                <a:ea typeface="Cagliostro"/>
              </a:rPr>
              <a:t>訓育組</a:t>
            </a:r>
            <a:endParaRPr lang="en-US" sz="5199" dirty="0">
              <a:solidFill>
                <a:srgbClr val="004AAD"/>
              </a:solidFill>
              <a:latin typeface="Cagliostro"/>
              <a:ea typeface="Cagliostro"/>
            </a:endParaRPr>
          </a:p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ea typeface="Cagliostro"/>
              </a:rPr>
              <a:t>國際性、全國性、區域性、全市性得獎</a:t>
            </a:r>
            <a:endParaRPr lang="en-US" sz="4800" dirty="0">
              <a:solidFill>
                <a:srgbClr val="000000"/>
              </a:solidFill>
              <a:ea typeface="Cagliostr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44861" y="8255528"/>
            <a:ext cx="14659295" cy="1835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  <a:spcBef>
                <a:spcPct val="0"/>
              </a:spcBef>
            </a:pPr>
            <a:r>
              <a:rPr lang="en-US" sz="5199" dirty="0" err="1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本土語言認證</a:t>
            </a:r>
            <a:r>
              <a:rPr lang="en-US" sz="5199" dirty="0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(上限2分)</a:t>
            </a:r>
            <a:r>
              <a:rPr lang="en-US" sz="5199" dirty="0">
                <a:solidFill>
                  <a:srgbClr val="00000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 </a:t>
            </a:r>
            <a:r>
              <a:rPr lang="en-US" sz="5199" dirty="0">
                <a:solidFill>
                  <a:srgbClr val="004AAD"/>
                </a:solidFill>
                <a:latin typeface="Cagliostro"/>
                <a:ea typeface="Cagliostro"/>
              </a:rPr>
              <a:t>--&gt;</a:t>
            </a:r>
            <a:r>
              <a:rPr lang="en-US" sz="5199" dirty="0" err="1">
                <a:solidFill>
                  <a:srgbClr val="004AAD"/>
                </a:solidFill>
                <a:latin typeface="Cagliostro"/>
                <a:ea typeface="Cagliostro"/>
              </a:rPr>
              <a:t>教學組</a:t>
            </a:r>
            <a:endParaRPr lang="en-US" sz="5199" dirty="0">
              <a:solidFill>
                <a:srgbClr val="004AAD"/>
              </a:solidFill>
              <a:latin typeface="Cagliostro"/>
              <a:ea typeface="Cagliostro"/>
            </a:endParaRPr>
          </a:p>
          <a:p>
            <a:pPr algn="l">
              <a:lnSpc>
                <a:spcPts val="7279"/>
              </a:lnSpc>
              <a:spcBef>
                <a:spcPct val="0"/>
              </a:spcBef>
            </a:pPr>
            <a:r>
              <a:rPr lang="en-US" sz="5199" dirty="0">
                <a:solidFill>
                  <a:srgbClr val="000000"/>
                </a:solidFill>
                <a:latin typeface="Cagliostro"/>
                <a:ea typeface="Cagliostro"/>
              </a:rPr>
              <a:t>(</a:t>
            </a:r>
            <a:r>
              <a:rPr lang="en-US" sz="5199" dirty="0" err="1">
                <a:solidFill>
                  <a:srgbClr val="000000"/>
                </a:solidFill>
                <a:latin typeface="Cagliostro"/>
                <a:ea typeface="Cagliostro"/>
              </a:rPr>
              <a:t>國中、小</a:t>
            </a:r>
            <a:r>
              <a:rPr lang="en-US" sz="5199" dirty="0">
                <a:solidFill>
                  <a:srgbClr val="000000"/>
                </a:solidFill>
                <a:latin typeface="Cagliostro"/>
                <a:ea typeface="Cagliostro"/>
              </a:rPr>
              <a:t>)</a:t>
            </a:r>
            <a:r>
              <a:rPr lang="en-US" sz="5199" dirty="0" err="1">
                <a:solidFill>
                  <a:srgbClr val="000000"/>
                </a:solidFill>
                <a:latin typeface="Cagliostro"/>
                <a:ea typeface="Cagliostro"/>
              </a:rPr>
              <a:t>通過原住民族、客、閩南語初級以上</a:t>
            </a:r>
            <a:endParaRPr lang="en-US" sz="5199" dirty="0">
              <a:solidFill>
                <a:srgbClr val="000000"/>
              </a:solidFill>
              <a:latin typeface="Cagliostro"/>
              <a:ea typeface="Cagliost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6460804" y="8844062"/>
            <a:ext cx="2172757" cy="1872521"/>
          </a:xfrm>
          <a:custGeom>
            <a:avLst/>
            <a:gdLst/>
            <a:ahLst/>
            <a:cxnLst/>
            <a:rect l="l" t="t" r="r" b="b"/>
            <a:pathLst>
              <a:path w="2172757" h="1872521">
                <a:moveTo>
                  <a:pt x="0" y="0"/>
                </a:moveTo>
                <a:lnTo>
                  <a:pt x="2172757" y="0"/>
                </a:lnTo>
                <a:lnTo>
                  <a:pt x="2172757" y="1872521"/>
                </a:lnTo>
                <a:lnTo>
                  <a:pt x="0" y="18725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92688" y="663422"/>
            <a:ext cx="11605086" cy="2055776"/>
            <a:chOff x="0" y="0"/>
            <a:chExt cx="3056484" cy="5414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41439"/>
            </a:xfrm>
            <a:custGeom>
              <a:avLst/>
              <a:gdLst/>
              <a:ahLst/>
              <a:cxnLst/>
              <a:rect l="l" t="t" r="r" b="b"/>
              <a:pathLst>
                <a:path w="3056484" h="541439">
                  <a:moveTo>
                    <a:pt x="2853284" y="0"/>
                  </a:moveTo>
                  <a:cubicBezTo>
                    <a:pt x="2965508" y="0"/>
                    <a:pt x="3056484" y="121205"/>
                    <a:pt x="3056484" y="270719"/>
                  </a:cubicBezTo>
                  <a:cubicBezTo>
                    <a:pt x="3056484" y="420234"/>
                    <a:pt x="2965508" y="541439"/>
                    <a:pt x="2853284" y="541439"/>
                  </a:cubicBezTo>
                  <a:lnTo>
                    <a:pt x="203200" y="541439"/>
                  </a:lnTo>
                  <a:cubicBezTo>
                    <a:pt x="90976" y="541439"/>
                    <a:pt x="0" y="420234"/>
                    <a:pt x="0" y="270719"/>
                  </a:cubicBezTo>
                  <a:cubicBezTo>
                    <a:pt x="0" y="12120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79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514113" y="9905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81330" flipH="1">
            <a:off x="15739058" y="-266895"/>
            <a:ext cx="4326943" cy="3940031"/>
          </a:xfrm>
          <a:custGeom>
            <a:avLst/>
            <a:gdLst/>
            <a:ahLst/>
            <a:cxnLst/>
            <a:rect l="l" t="t" r="r" b="b"/>
            <a:pathLst>
              <a:path w="4326943" h="3940031">
                <a:moveTo>
                  <a:pt x="4326943" y="0"/>
                </a:moveTo>
                <a:lnTo>
                  <a:pt x="0" y="0"/>
                </a:lnTo>
                <a:lnTo>
                  <a:pt x="0" y="3940030"/>
                </a:lnTo>
                <a:lnTo>
                  <a:pt x="4326943" y="3940030"/>
                </a:lnTo>
                <a:lnTo>
                  <a:pt x="432694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481330">
            <a:off x="-338683" y="8013188"/>
            <a:ext cx="2734766" cy="2490225"/>
          </a:xfrm>
          <a:custGeom>
            <a:avLst/>
            <a:gdLst/>
            <a:ahLst/>
            <a:cxnLst/>
            <a:rect l="l" t="t" r="r" b="b"/>
            <a:pathLst>
              <a:path w="2734766" h="2490225">
                <a:moveTo>
                  <a:pt x="0" y="0"/>
                </a:moveTo>
                <a:lnTo>
                  <a:pt x="2734766" y="0"/>
                </a:lnTo>
                <a:lnTo>
                  <a:pt x="2734766" y="2490224"/>
                </a:lnTo>
                <a:lnTo>
                  <a:pt x="0" y="24902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092688" y="1009173"/>
            <a:ext cx="10988162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000" spc="232" dirty="0" err="1">
                <a:solidFill>
                  <a:srgbClr val="797A1D"/>
                </a:solidFill>
                <a:latin typeface="Cinzel Decorative Bold"/>
                <a:ea typeface="Cinzel Decorative Bold"/>
              </a:rPr>
              <a:t>國中教育會考</a:t>
            </a:r>
            <a:r>
              <a:rPr lang="en-US" sz="8000" spc="232" dirty="0">
                <a:solidFill>
                  <a:srgbClr val="797A1D"/>
                </a:solidFill>
                <a:latin typeface="Cinzel Decorative Bold"/>
                <a:ea typeface="Cinzel Decorative Bold"/>
              </a:rPr>
              <a:t> 33分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27290" y="3364926"/>
            <a:ext cx="790701" cy="790701"/>
          </a:xfrm>
          <a:custGeom>
            <a:avLst/>
            <a:gdLst/>
            <a:ahLst/>
            <a:cxnLst/>
            <a:rect l="l" t="t" r="r" b="b"/>
            <a:pathLst>
              <a:path w="790701" h="790701">
                <a:moveTo>
                  <a:pt x="0" y="0"/>
                </a:moveTo>
                <a:lnTo>
                  <a:pt x="790702" y="0"/>
                </a:lnTo>
                <a:lnTo>
                  <a:pt x="790702" y="790701"/>
                </a:lnTo>
                <a:lnTo>
                  <a:pt x="0" y="7907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7290" y="5599736"/>
            <a:ext cx="790701" cy="790701"/>
          </a:xfrm>
          <a:custGeom>
            <a:avLst/>
            <a:gdLst/>
            <a:ahLst/>
            <a:cxnLst/>
            <a:rect l="l" t="t" r="r" b="b"/>
            <a:pathLst>
              <a:path w="790701" h="790701">
                <a:moveTo>
                  <a:pt x="0" y="0"/>
                </a:moveTo>
                <a:lnTo>
                  <a:pt x="790702" y="0"/>
                </a:lnTo>
                <a:lnTo>
                  <a:pt x="790702" y="790701"/>
                </a:lnTo>
                <a:lnTo>
                  <a:pt x="0" y="7907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556464" y="3347316"/>
            <a:ext cx="13674136" cy="1836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 dirty="0" err="1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五科學科</a:t>
            </a:r>
            <a:r>
              <a:rPr lang="en-US" sz="5499" dirty="0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(上限30分)</a:t>
            </a:r>
          </a:p>
          <a:p>
            <a:pPr>
              <a:lnSpc>
                <a:spcPts val="6720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+mj-ea"/>
                <a:ea typeface="+mj-ea"/>
              </a:rPr>
              <a:t>精熟</a:t>
            </a:r>
            <a:r>
              <a:rPr lang="en-US" sz="5400" dirty="0">
                <a:solidFill>
                  <a:srgbClr val="000000"/>
                </a:solidFill>
                <a:latin typeface="+mj-ea"/>
                <a:ea typeface="+mj-ea"/>
              </a:rPr>
              <a:t>(A)</a:t>
            </a:r>
            <a:r>
              <a:rPr lang="en-US" sz="5400" dirty="0">
                <a:solidFill>
                  <a:srgbClr val="FF3131"/>
                </a:solidFill>
                <a:latin typeface="+mj-ea"/>
                <a:ea typeface="+mj-ea"/>
              </a:rPr>
              <a:t>6分</a:t>
            </a:r>
            <a:r>
              <a:rPr lang="en-US" sz="5400" dirty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en-US" sz="5400" dirty="0" err="1">
                <a:solidFill>
                  <a:srgbClr val="000000"/>
                </a:solidFill>
                <a:latin typeface="+mj-ea"/>
                <a:ea typeface="+mj-ea"/>
              </a:rPr>
              <a:t>基礎</a:t>
            </a:r>
            <a:r>
              <a:rPr lang="en-US" sz="5400" dirty="0">
                <a:solidFill>
                  <a:srgbClr val="000000"/>
                </a:solidFill>
                <a:latin typeface="+mj-ea"/>
                <a:ea typeface="+mj-ea"/>
              </a:rPr>
              <a:t>(B)</a:t>
            </a:r>
            <a:r>
              <a:rPr lang="en-US" sz="5400" dirty="0">
                <a:solidFill>
                  <a:srgbClr val="FF3131"/>
                </a:solidFill>
                <a:latin typeface="+mj-ea"/>
                <a:ea typeface="+mj-ea"/>
              </a:rPr>
              <a:t>4分</a:t>
            </a:r>
            <a:r>
              <a:rPr lang="en-US" sz="5400" dirty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en-US" sz="5400" dirty="0" err="1">
                <a:solidFill>
                  <a:srgbClr val="000000"/>
                </a:solidFill>
                <a:latin typeface="+mj-ea"/>
                <a:ea typeface="+mj-ea"/>
              </a:rPr>
              <a:t>待加強</a:t>
            </a:r>
            <a:r>
              <a:rPr lang="en-US" sz="5400" dirty="0">
                <a:solidFill>
                  <a:srgbClr val="000000"/>
                </a:solidFill>
                <a:latin typeface="+mj-ea"/>
                <a:ea typeface="+mj-ea"/>
              </a:rPr>
              <a:t>(C)</a:t>
            </a:r>
            <a:r>
              <a:rPr lang="en-US" sz="5400" dirty="0">
                <a:solidFill>
                  <a:srgbClr val="FF3131"/>
                </a:solidFill>
                <a:latin typeface="+mj-ea"/>
                <a:ea typeface="+mj-ea"/>
              </a:rPr>
              <a:t>2分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74393" y="5599736"/>
            <a:ext cx="7833150" cy="3494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18"/>
              </a:lnSpc>
              <a:spcBef>
                <a:spcPct val="0"/>
              </a:spcBef>
            </a:pPr>
            <a:r>
              <a:rPr lang="en-US" sz="5084" dirty="0" err="1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寫作測驗</a:t>
            </a:r>
            <a:r>
              <a:rPr lang="en-US" sz="5084" dirty="0">
                <a:solidFill>
                  <a:srgbClr val="C4791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(上限3分)</a:t>
            </a:r>
          </a:p>
          <a:p>
            <a:pPr>
              <a:lnSpc>
                <a:spcPts val="6838"/>
              </a:lnSpc>
              <a:spcBef>
                <a:spcPct val="0"/>
              </a:spcBef>
            </a:pPr>
            <a:r>
              <a:rPr lang="en-US" sz="4884" dirty="0">
                <a:solidFill>
                  <a:srgbClr val="000000"/>
                </a:solidFill>
                <a:latin typeface="Cagliostro"/>
                <a:ea typeface="Cagliostro"/>
              </a:rPr>
              <a:t>  </a:t>
            </a:r>
            <a:r>
              <a:rPr lang="en-US" sz="5400" dirty="0">
                <a:solidFill>
                  <a:srgbClr val="000000"/>
                </a:solidFill>
                <a:latin typeface="+mj-ea"/>
                <a:ea typeface="+mj-ea"/>
              </a:rPr>
              <a:t>4.5.6級分得</a:t>
            </a:r>
            <a:r>
              <a:rPr lang="en-US" sz="5400" dirty="0">
                <a:solidFill>
                  <a:srgbClr val="FF3131"/>
                </a:solidFill>
                <a:latin typeface="+mj-ea"/>
                <a:ea typeface="+mj-ea"/>
              </a:rPr>
              <a:t>3分</a:t>
            </a:r>
          </a:p>
          <a:p>
            <a:pPr>
              <a:lnSpc>
                <a:spcPts val="6838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+mj-ea"/>
                <a:ea typeface="+mj-ea"/>
              </a:rPr>
              <a:t>  2.3級分得</a:t>
            </a:r>
            <a:r>
              <a:rPr lang="en-US" sz="5400" dirty="0">
                <a:solidFill>
                  <a:srgbClr val="FF3131"/>
                </a:solidFill>
                <a:latin typeface="+mj-ea"/>
                <a:ea typeface="+mj-ea"/>
              </a:rPr>
              <a:t>2分</a:t>
            </a:r>
          </a:p>
          <a:p>
            <a:pPr>
              <a:lnSpc>
                <a:spcPts val="6838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+mj-ea"/>
                <a:ea typeface="+mj-ea"/>
              </a:rPr>
              <a:t>     1級</a:t>
            </a:r>
            <a:r>
              <a:rPr lang="zh-TW" altLang="en-US" sz="5400" dirty="0">
                <a:solidFill>
                  <a:srgbClr val="000000"/>
                </a:solidFill>
                <a:latin typeface="+mj-ea"/>
                <a:ea typeface="+mj-ea"/>
              </a:rPr>
              <a:t>分得</a:t>
            </a:r>
            <a:r>
              <a:rPr lang="en-US" sz="5400" dirty="0">
                <a:solidFill>
                  <a:srgbClr val="FF3131"/>
                </a:solidFill>
                <a:latin typeface="+mj-ea"/>
                <a:ea typeface="+mj-ea"/>
              </a:rPr>
              <a:t>1分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33018" y="254518"/>
            <a:ext cx="11605086" cy="1471979"/>
            <a:chOff x="0" y="0"/>
            <a:chExt cx="3056484" cy="3876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387682"/>
            </a:xfrm>
            <a:custGeom>
              <a:avLst/>
              <a:gdLst/>
              <a:ahLst/>
              <a:cxnLst/>
              <a:rect l="l" t="t" r="r" b="b"/>
              <a:pathLst>
                <a:path w="3056484" h="387682">
                  <a:moveTo>
                    <a:pt x="2853284" y="0"/>
                  </a:moveTo>
                  <a:cubicBezTo>
                    <a:pt x="2965508" y="0"/>
                    <a:pt x="3056484" y="86786"/>
                    <a:pt x="3056484" y="193841"/>
                  </a:cubicBezTo>
                  <a:cubicBezTo>
                    <a:pt x="3056484" y="300896"/>
                    <a:pt x="2965508" y="387682"/>
                    <a:pt x="2853284" y="387682"/>
                  </a:cubicBezTo>
                  <a:lnTo>
                    <a:pt x="203200" y="387682"/>
                  </a:lnTo>
                  <a:cubicBezTo>
                    <a:pt x="90976" y="387682"/>
                    <a:pt x="0" y="300896"/>
                    <a:pt x="0" y="193841"/>
                  </a:cubicBezTo>
                  <a:cubicBezTo>
                    <a:pt x="0" y="8678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425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3669183" y="8218784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0929371">
            <a:off x="702967" y="6774332"/>
            <a:ext cx="2732339" cy="3352800"/>
          </a:xfrm>
          <a:custGeom>
            <a:avLst/>
            <a:gdLst/>
            <a:ahLst/>
            <a:cxnLst/>
            <a:rect l="l" t="t" r="r" b="b"/>
            <a:pathLst>
              <a:path w="2256930" h="2576063">
                <a:moveTo>
                  <a:pt x="0" y="0"/>
                </a:moveTo>
                <a:lnTo>
                  <a:pt x="2256929" y="0"/>
                </a:lnTo>
                <a:lnTo>
                  <a:pt x="2256929" y="2576063"/>
                </a:lnTo>
                <a:lnTo>
                  <a:pt x="0" y="25760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2565" y="1700918"/>
            <a:ext cx="18022870" cy="8203466"/>
          </a:xfrm>
          <a:custGeom>
            <a:avLst/>
            <a:gdLst/>
            <a:ahLst/>
            <a:cxnLst/>
            <a:rect l="l" t="t" r="r" b="b"/>
            <a:pathLst>
              <a:path w="18022870" h="8832596">
                <a:moveTo>
                  <a:pt x="0" y="0"/>
                </a:moveTo>
                <a:lnTo>
                  <a:pt x="18022870" y="0"/>
                </a:lnTo>
                <a:lnTo>
                  <a:pt x="18022870" y="8832596"/>
                </a:lnTo>
                <a:lnTo>
                  <a:pt x="0" y="88325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744" b="-3358"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3590762" y="349534"/>
            <a:ext cx="10489597" cy="113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  <a:spcBef>
                <a:spcPct val="0"/>
              </a:spcBef>
            </a:pPr>
            <a:r>
              <a:rPr lang="en-US" sz="6599" dirty="0" err="1">
                <a:solidFill>
                  <a:schemeClr val="accent3">
                    <a:lumMod val="50000"/>
                  </a:schemeClr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超額比序項目之比較順序</a:t>
            </a:r>
            <a:endParaRPr lang="en-US" sz="6599" dirty="0">
              <a:solidFill>
                <a:schemeClr val="accent3">
                  <a:lumMod val="50000"/>
                </a:schemeClr>
              </a:solidFill>
              <a:latin typeface="華康儷特圓" panose="020F0809000000000000" pitchFamily="49" charset="-120"/>
              <a:ea typeface="華康儷特圓" panose="020F0809000000000000" pitchFamily="49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028F505B-0A06-4007-AF30-3CAF82896A01}"/>
              </a:ext>
            </a:extLst>
          </p:cNvPr>
          <p:cNvGrpSpPr/>
          <p:nvPr/>
        </p:nvGrpSpPr>
        <p:grpSpPr>
          <a:xfrm>
            <a:off x="4498097" y="6832442"/>
            <a:ext cx="6804121" cy="3299829"/>
            <a:chOff x="4498097" y="6832442"/>
            <a:chExt cx="6804121" cy="3299829"/>
          </a:xfrm>
        </p:grpSpPr>
        <p:sp>
          <p:nvSpPr>
            <p:cNvPr id="20" name="箭號: 上彎 19">
              <a:extLst>
                <a:ext uri="{FF2B5EF4-FFF2-40B4-BE49-F238E27FC236}">
                  <a16:creationId xmlns:a16="http://schemas.microsoft.com/office/drawing/2014/main" id="{07762F62-636F-4D26-8BA2-86634F249215}"/>
                </a:ext>
              </a:extLst>
            </p:cNvPr>
            <p:cNvSpPr/>
            <p:nvPr/>
          </p:nvSpPr>
          <p:spPr>
            <a:xfrm>
              <a:off x="9903963" y="6832442"/>
              <a:ext cx="1398255" cy="2840838"/>
            </a:xfrm>
            <a:prstGeom prst="bentUpArrow">
              <a:avLst>
                <a:gd name="adj1" fmla="val 29831"/>
                <a:gd name="adj2" fmla="val 26449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箭號: 上彎 20">
              <a:extLst>
                <a:ext uri="{FF2B5EF4-FFF2-40B4-BE49-F238E27FC236}">
                  <a16:creationId xmlns:a16="http://schemas.microsoft.com/office/drawing/2014/main" id="{4CCAFE49-218C-4150-8F2A-D14E569E803A}"/>
                </a:ext>
              </a:extLst>
            </p:cNvPr>
            <p:cNvSpPr/>
            <p:nvPr/>
          </p:nvSpPr>
          <p:spPr>
            <a:xfrm flipH="1">
              <a:off x="4498097" y="7277100"/>
              <a:ext cx="1371600" cy="239618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5CF79EE0-D8C4-4F4D-909E-CF32637985AC}"/>
                </a:ext>
              </a:extLst>
            </p:cNvPr>
            <p:cNvSpPr txBox="1"/>
            <p:nvPr/>
          </p:nvSpPr>
          <p:spPr>
            <a:xfrm>
              <a:off x="6234715" y="8562611"/>
              <a:ext cx="3330430" cy="1569660"/>
            </a:xfrm>
            <a:custGeom>
              <a:avLst/>
              <a:gdLst>
                <a:gd name="connsiteX0" fmla="*/ 0 w 3330430"/>
                <a:gd name="connsiteY0" fmla="*/ 0 h 1569660"/>
                <a:gd name="connsiteX1" fmla="*/ 3330430 w 3330430"/>
                <a:gd name="connsiteY1" fmla="*/ 0 h 1569660"/>
                <a:gd name="connsiteX2" fmla="*/ 3330430 w 3330430"/>
                <a:gd name="connsiteY2" fmla="*/ 1569660 h 1569660"/>
                <a:gd name="connsiteX3" fmla="*/ 0 w 3330430"/>
                <a:gd name="connsiteY3" fmla="*/ 1569660 h 1569660"/>
                <a:gd name="connsiteX4" fmla="*/ 0 w 3330430"/>
                <a:gd name="connsiteY4" fmla="*/ 0 h 156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430" h="1569660" fill="none" extrusionOk="0">
                  <a:moveTo>
                    <a:pt x="0" y="0"/>
                  </a:moveTo>
                  <a:cubicBezTo>
                    <a:pt x="1463059" y="-160373"/>
                    <a:pt x="1805116" y="160217"/>
                    <a:pt x="3330430" y="0"/>
                  </a:cubicBezTo>
                  <a:cubicBezTo>
                    <a:pt x="3320926" y="210188"/>
                    <a:pt x="3369311" y="1404952"/>
                    <a:pt x="3330430" y="1569660"/>
                  </a:cubicBezTo>
                  <a:cubicBezTo>
                    <a:pt x="2455853" y="1625022"/>
                    <a:pt x="1321599" y="1557069"/>
                    <a:pt x="0" y="1569660"/>
                  </a:cubicBezTo>
                  <a:cubicBezTo>
                    <a:pt x="-92613" y="960503"/>
                    <a:pt x="30050" y="477731"/>
                    <a:pt x="0" y="0"/>
                  </a:cubicBezTo>
                  <a:close/>
                </a:path>
                <a:path w="3330430" h="1569660" stroke="0" extrusionOk="0">
                  <a:moveTo>
                    <a:pt x="0" y="0"/>
                  </a:moveTo>
                  <a:cubicBezTo>
                    <a:pt x="967322" y="132596"/>
                    <a:pt x="2135679" y="-39155"/>
                    <a:pt x="3330430" y="0"/>
                  </a:cubicBezTo>
                  <a:cubicBezTo>
                    <a:pt x="3199301" y="186154"/>
                    <a:pt x="3228432" y="1065745"/>
                    <a:pt x="3330430" y="1569660"/>
                  </a:cubicBezTo>
                  <a:cubicBezTo>
                    <a:pt x="2279168" y="1480170"/>
                    <a:pt x="1549099" y="1698171"/>
                    <a:pt x="0" y="1569660"/>
                  </a:cubicBezTo>
                  <a:cubicBezTo>
                    <a:pt x="-113362" y="1304673"/>
                    <a:pt x="88244" y="546996"/>
                    <a:pt x="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65384182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dirty="0"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志願填選</a:t>
              </a:r>
              <a:endParaRPr lang="en-US" altLang="zh-TW" sz="4800" dirty="0">
                <a:latin typeface="華康儷特圓" panose="020F0809000000000000" pitchFamily="49" charset="-120"/>
                <a:ea typeface="華康儷特圓" panose="020F0809000000000000" pitchFamily="49" charset="-120"/>
              </a:endParaRPr>
            </a:p>
            <a:p>
              <a:pPr algn="ctr"/>
              <a:r>
                <a:rPr lang="zh-TW" altLang="en-US" sz="4800" dirty="0"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影響大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46186" y="7513990"/>
            <a:ext cx="1255858" cy="2939242"/>
          </a:xfrm>
          <a:custGeom>
            <a:avLst/>
            <a:gdLst/>
            <a:ahLst/>
            <a:cxnLst/>
            <a:rect l="l" t="t" r="r" b="b"/>
            <a:pathLst>
              <a:path w="1255858" h="2939242">
                <a:moveTo>
                  <a:pt x="0" y="0"/>
                </a:moveTo>
                <a:lnTo>
                  <a:pt x="1255858" y="0"/>
                </a:lnTo>
                <a:lnTo>
                  <a:pt x="1255858" y="2939242"/>
                </a:lnTo>
                <a:lnTo>
                  <a:pt x="0" y="2939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429000" y="174187"/>
            <a:ext cx="9197960" cy="1595809"/>
            <a:chOff x="0" y="0"/>
            <a:chExt cx="3056484" cy="5302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56484" cy="530287"/>
            </a:xfrm>
            <a:custGeom>
              <a:avLst/>
              <a:gdLst/>
              <a:ahLst/>
              <a:cxnLst/>
              <a:rect l="l" t="t" r="r" b="b"/>
              <a:pathLst>
                <a:path w="3056484" h="530287">
                  <a:moveTo>
                    <a:pt x="2853284" y="0"/>
                  </a:moveTo>
                  <a:cubicBezTo>
                    <a:pt x="2965508" y="0"/>
                    <a:pt x="3056484" y="118709"/>
                    <a:pt x="3056484" y="265144"/>
                  </a:cubicBezTo>
                  <a:cubicBezTo>
                    <a:pt x="3056484" y="411579"/>
                    <a:pt x="2965508" y="530287"/>
                    <a:pt x="2853284" y="530287"/>
                  </a:cubicBezTo>
                  <a:lnTo>
                    <a:pt x="203200" y="530287"/>
                  </a:lnTo>
                  <a:cubicBezTo>
                    <a:pt x="90976" y="530287"/>
                    <a:pt x="0" y="411579"/>
                    <a:pt x="0" y="265144"/>
                  </a:cubicBezTo>
                  <a:cubicBezTo>
                    <a:pt x="0" y="11870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56484" cy="568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 flipV="1">
            <a:off x="17165821" y="78350"/>
            <a:ext cx="1255858" cy="2939242"/>
          </a:xfrm>
          <a:custGeom>
            <a:avLst/>
            <a:gdLst/>
            <a:ahLst/>
            <a:cxnLst/>
            <a:rect l="l" t="t" r="r" b="b"/>
            <a:pathLst>
              <a:path w="1255858" h="2939242">
                <a:moveTo>
                  <a:pt x="1255858" y="2939242"/>
                </a:moveTo>
                <a:lnTo>
                  <a:pt x="0" y="2939242"/>
                </a:lnTo>
                <a:lnTo>
                  <a:pt x="0" y="0"/>
                </a:lnTo>
                <a:lnTo>
                  <a:pt x="1255858" y="0"/>
                </a:lnTo>
                <a:lnTo>
                  <a:pt x="1255858" y="293924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963400" y="1071711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589232" y="8149607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5"/>
                </a:lnTo>
                <a:lnTo>
                  <a:pt x="0" y="4638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234873" y="602319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040743" y="1769993"/>
            <a:ext cx="7629778" cy="8569473"/>
          </a:xfrm>
          <a:custGeom>
            <a:avLst/>
            <a:gdLst/>
            <a:ahLst/>
            <a:cxnLst/>
            <a:rect l="l" t="t" r="r" b="b"/>
            <a:pathLst>
              <a:path w="7629778" h="8665307">
                <a:moveTo>
                  <a:pt x="0" y="0"/>
                </a:moveTo>
                <a:lnTo>
                  <a:pt x="7629778" y="0"/>
                </a:lnTo>
                <a:lnTo>
                  <a:pt x="7629778" y="8665307"/>
                </a:lnTo>
                <a:lnTo>
                  <a:pt x="0" y="866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23772" y="1812711"/>
            <a:ext cx="7416971" cy="8434066"/>
          </a:xfrm>
          <a:custGeom>
            <a:avLst/>
            <a:gdLst/>
            <a:ahLst/>
            <a:cxnLst/>
            <a:rect l="l" t="t" r="r" b="b"/>
            <a:pathLst>
              <a:path w="7416971" h="8434066">
                <a:moveTo>
                  <a:pt x="0" y="0"/>
                </a:moveTo>
                <a:lnTo>
                  <a:pt x="7416971" y="0"/>
                </a:lnTo>
                <a:lnTo>
                  <a:pt x="7416971" y="8434067"/>
                </a:lnTo>
                <a:lnTo>
                  <a:pt x="0" y="843406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566BECC-157A-49A2-8842-708ABB9EB854}"/>
              </a:ext>
            </a:extLst>
          </p:cNvPr>
          <p:cNvSpPr txBox="1"/>
          <p:nvPr/>
        </p:nvSpPr>
        <p:spPr>
          <a:xfrm>
            <a:off x="4585252" y="347642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/>
              <a:t>桃連區職業群科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285</Words>
  <Application>Microsoft Office PowerPoint</Application>
  <PresentationFormat>自訂</PresentationFormat>
  <Paragraphs>54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Cinzel Decorative Bold</vt:lpstr>
      <vt:lpstr>華康儷特圓</vt:lpstr>
      <vt:lpstr>Cagliostro</vt:lpstr>
      <vt:lpstr>華康超黑體</vt:lpstr>
      <vt:lpstr>華康流隸體</vt:lpstr>
      <vt:lpstr>Arial</vt:lpstr>
      <vt:lpstr>Cagliostro Bold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免試入學志願選填說明</dc:title>
  <dc:creator>user</dc:creator>
  <cp:lastModifiedBy>user</cp:lastModifiedBy>
  <cp:revision>38</cp:revision>
  <dcterms:created xsi:type="dcterms:W3CDTF">2006-08-16T00:00:00Z</dcterms:created>
  <dcterms:modified xsi:type="dcterms:W3CDTF">2025-09-12T04:57:27Z</dcterms:modified>
  <dc:identifier>DAF1gIRh_9I</dc:identifier>
</cp:coreProperties>
</file>